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74" r:id="rId2"/>
    <p:sldId id="275" r:id="rId3"/>
    <p:sldId id="276" r:id="rId4"/>
    <p:sldId id="256" r:id="rId5"/>
    <p:sldId id="260" r:id="rId6"/>
    <p:sldId id="257" r:id="rId7"/>
    <p:sldId id="261" r:id="rId8"/>
    <p:sldId id="266" r:id="rId9"/>
    <p:sldId id="267" r:id="rId10"/>
    <p:sldId id="268" r:id="rId11"/>
    <p:sldId id="269" r:id="rId12"/>
    <p:sldId id="258" r:id="rId13"/>
    <p:sldId id="262" r:id="rId14"/>
    <p:sldId id="265" r:id="rId15"/>
    <p:sldId id="263" r:id="rId16"/>
    <p:sldId id="264" r:id="rId17"/>
    <p:sldId id="259" r:id="rId18"/>
    <p:sldId id="272" r:id="rId19"/>
    <p:sldId id="271" r:id="rId20"/>
    <p:sldId id="273" r:id="rId21"/>
    <p:sldId id="279" r:id="rId22"/>
    <p:sldId id="277" r:id="rId23"/>
    <p:sldId id="278"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5" d="100"/>
          <a:sy n="65" d="100"/>
        </p:scale>
        <p:origin x="-1218"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4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28C91EF8-A9D8-43ED-9F07-C5E4EF5411B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28C91EF8-A9D8-43ED-9F07-C5E4EF5411B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010DDA-4606-4495-80AF-D4AD8D830F08}" type="datetimeFigureOut">
              <a:rPr lang="en-US" smtClean="0"/>
              <a:pPr/>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C91EF8-A9D8-43ED-9F07-C5E4EF5411B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2010DDA-4606-4495-80AF-D4AD8D830F08}" type="datetimeFigureOut">
              <a:rPr lang="en-US" smtClean="0"/>
              <a:pPr/>
              <a:t>8/7/2011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8C91EF8-A9D8-43ED-9F07-C5E4EF5411B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ortenstone.com/"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ortenstone.com/images/random/5.jpg"/>
          <p:cNvPicPr>
            <a:picLocks noChangeAspect="1" noChangeArrowheads="1"/>
          </p:cNvPicPr>
          <p:nvPr/>
        </p:nvPicPr>
        <p:blipFill>
          <a:blip r:embed="rId2" cstate="email"/>
          <a:srcRect/>
          <a:stretch>
            <a:fillRect/>
          </a:stretch>
        </p:blipFill>
        <p:spPr bwMode="auto">
          <a:xfrm>
            <a:off x="609600" y="1676400"/>
            <a:ext cx="7672551" cy="4572000"/>
          </a:xfrm>
          <a:prstGeom prst="rect">
            <a:avLst/>
          </a:prstGeom>
          <a:noFill/>
        </p:spPr>
      </p:pic>
      <p:sp>
        <p:nvSpPr>
          <p:cNvPr id="3" name="Title 2"/>
          <p:cNvSpPr>
            <a:spLocks noGrp="1"/>
          </p:cNvSpPr>
          <p:nvPr>
            <p:ph type="title" idx="4294967295"/>
          </p:nvPr>
        </p:nvSpPr>
        <p:spPr>
          <a:xfrm>
            <a:off x="304800" y="274638"/>
            <a:ext cx="8839200" cy="1143000"/>
          </a:xfrm>
        </p:spPr>
        <p:txBody>
          <a:bodyPr>
            <a:normAutofit fontScale="90000"/>
          </a:bodyPr>
          <a:lstStyle/>
          <a:p>
            <a:r>
              <a:rPr lang="en-US" dirty="0" smtClean="0"/>
              <a:t>Abstract Painter, </a:t>
            </a:r>
            <a:br>
              <a:rPr lang="en-US" dirty="0" smtClean="0"/>
            </a:br>
            <a:r>
              <a:rPr lang="en-US" dirty="0" smtClean="0"/>
              <a:t>Nancy </a:t>
            </a:r>
            <a:r>
              <a:rPr lang="en-US" dirty="0" err="1" smtClean="0"/>
              <a:t>Ortenstone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fineartcompany.co.uk/Image/Prints/Large/O340-Remembrances_1.jpg?487985620"/>
          <p:cNvPicPr>
            <a:picLocks noChangeAspect="1" noChangeArrowheads="1"/>
          </p:cNvPicPr>
          <p:nvPr/>
        </p:nvPicPr>
        <p:blipFill>
          <a:blip r:embed="rId2" cstate="email"/>
          <a:srcRect/>
          <a:stretch>
            <a:fillRect/>
          </a:stretch>
        </p:blipFill>
        <p:spPr bwMode="auto">
          <a:xfrm>
            <a:off x="459476" y="685800"/>
            <a:ext cx="8303524" cy="55633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bluegalleryonline.com/images/artistArtwork/art_1386.jpg"/>
          <p:cNvPicPr>
            <a:picLocks noChangeAspect="1" noChangeArrowheads="1"/>
          </p:cNvPicPr>
          <p:nvPr/>
        </p:nvPicPr>
        <p:blipFill>
          <a:blip r:embed="rId2" cstate="email"/>
          <a:srcRect/>
          <a:stretch>
            <a:fillRect/>
          </a:stretch>
        </p:blipFill>
        <p:spPr bwMode="auto">
          <a:xfrm>
            <a:off x="1524000" y="434869"/>
            <a:ext cx="5867400" cy="615398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images.worldgallery.co.uk/i/prints/lg/1/3/135252.jpg"/>
          <p:cNvPicPr>
            <a:picLocks noChangeAspect="1" noChangeArrowheads="1"/>
          </p:cNvPicPr>
          <p:nvPr/>
        </p:nvPicPr>
        <p:blipFill>
          <a:blip r:embed="rId2" cstate="email"/>
          <a:srcRect/>
          <a:stretch>
            <a:fillRect/>
          </a:stretch>
        </p:blipFill>
        <p:spPr bwMode="auto">
          <a:xfrm>
            <a:off x="798951" y="228600"/>
            <a:ext cx="7849749" cy="6248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images.arcadja.com/ortenstone_nancy-a_place_to_dream~300~10001_20110130_19093_7044.jpg"/>
          <p:cNvPicPr>
            <a:picLocks noChangeAspect="1" noChangeArrowheads="1"/>
          </p:cNvPicPr>
          <p:nvPr/>
        </p:nvPicPr>
        <p:blipFill>
          <a:blip r:embed="rId2" cstate="email"/>
          <a:srcRect/>
          <a:stretch>
            <a:fillRect/>
          </a:stretch>
        </p:blipFill>
        <p:spPr bwMode="auto">
          <a:xfrm>
            <a:off x="1295399" y="914400"/>
            <a:ext cx="6312803" cy="5029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milwardfarrellfineart.com/assets/images/auto_generated_images/a_a_place_for_dreaming_40x54__5800.jpg"/>
          <p:cNvPicPr>
            <a:picLocks noChangeAspect="1" noChangeArrowheads="1"/>
          </p:cNvPicPr>
          <p:nvPr/>
        </p:nvPicPr>
        <p:blipFill>
          <a:blip r:embed="rId2" cstate="email"/>
          <a:srcRect/>
          <a:stretch>
            <a:fillRect/>
          </a:stretch>
        </p:blipFill>
        <p:spPr bwMode="auto">
          <a:xfrm>
            <a:off x="1142999" y="1219200"/>
            <a:ext cx="6817895" cy="51816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ages.liebermans.net/product-images/AEYBOAF8-P31476.jpg"/>
          <p:cNvPicPr>
            <a:picLocks noChangeAspect="1" noChangeArrowheads="1"/>
          </p:cNvPicPr>
          <p:nvPr/>
        </p:nvPicPr>
        <p:blipFill>
          <a:blip r:embed="rId2" cstate="email"/>
          <a:srcRect/>
          <a:stretch>
            <a:fillRect/>
          </a:stretch>
        </p:blipFill>
        <p:spPr bwMode="auto">
          <a:xfrm>
            <a:off x="533400" y="446314"/>
            <a:ext cx="7480300" cy="641168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art.itsablackthang.com/product-images/AEYBOAF8-P257462.jpg"/>
          <p:cNvPicPr>
            <a:picLocks noChangeAspect="1" noChangeArrowheads="1"/>
          </p:cNvPicPr>
          <p:nvPr/>
        </p:nvPicPr>
        <p:blipFill>
          <a:blip r:embed="rId2" cstate="email"/>
          <a:srcRect/>
          <a:stretch>
            <a:fillRect/>
          </a:stretch>
        </p:blipFill>
        <p:spPr bwMode="auto">
          <a:xfrm>
            <a:off x="1295400" y="217713"/>
            <a:ext cx="5943600" cy="628323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images.crateandbarrel.com/is/image/Crate/HarmoniesOfSpacePrintF9?$lg$"/>
          <p:cNvPicPr>
            <a:picLocks noChangeAspect="1" noChangeArrowheads="1"/>
          </p:cNvPicPr>
          <p:nvPr/>
        </p:nvPicPr>
        <p:blipFill>
          <a:blip r:embed="rId2" cstate="email"/>
          <a:srcRect/>
          <a:stretch>
            <a:fillRect/>
          </a:stretch>
        </p:blipFill>
        <p:spPr bwMode="auto">
          <a:xfrm>
            <a:off x="228600" y="1066800"/>
            <a:ext cx="4191000" cy="5029200"/>
          </a:xfrm>
          <a:prstGeom prst="rect">
            <a:avLst/>
          </a:prstGeom>
          <a:noFill/>
        </p:spPr>
      </p:pic>
      <p:pic>
        <p:nvPicPr>
          <p:cNvPr id="16388" name="Picture 4" descr="http://www.fulcrumgallery.com/product-images/P31475-01/quartet.jpg"/>
          <p:cNvPicPr>
            <a:picLocks noChangeAspect="1" noChangeArrowheads="1"/>
          </p:cNvPicPr>
          <p:nvPr/>
        </p:nvPicPr>
        <p:blipFill>
          <a:blip r:embed="rId3" cstate="email"/>
          <a:srcRect/>
          <a:stretch>
            <a:fillRect/>
          </a:stretch>
        </p:blipFill>
        <p:spPr bwMode="auto">
          <a:xfrm>
            <a:off x="4724400" y="685800"/>
            <a:ext cx="4114800" cy="5791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mages.easyart.com/i/prints/rw/lg/6/3/Daniel-Marchi-Inferno-63683.jpg"/>
          <p:cNvPicPr>
            <a:picLocks noChangeAspect="1" noChangeArrowheads="1"/>
          </p:cNvPicPr>
          <p:nvPr/>
        </p:nvPicPr>
        <p:blipFill>
          <a:blip r:embed="rId2" cstate="email"/>
          <a:srcRect/>
          <a:stretch>
            <a:fillRect/>
          </a:stretch>
        </p:blipFill>
        <p:spPr bwMode="auto">
          <a:xfrm>
            <a:off x="1295400" y="381000"/>
            <a:ext cx="6172200" cy="61722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indwardartcollaborations.com/images/Abstract%20Print/dan-g-emerson-dynamic-shapes.jpg"/>
          <p:cNvPicPr>
            <a:picLocks noChangeAspect="1" noChangeArrowheads="1"/>
          </p:cNvPicPr>
          <p:nvPr/>
        </p:nvPicPr>
        <p:blipFill>
          <a:blip r:embed="rId2" cstate="email"/>
          <a:srcRect/>
          <a:stretch>
            <a:fillRect/>
          </a:stretch>
        </p:blipFill>
        <p:spPr bwMode="auto">
          <a:xfrm>
            <a:off x="685800" y="1524000"/>
            <a:ext cx="7772400" cy="4800600"/>
          </a:xfrm>
          <a:prstGeom prst="rect">
            <a:avLst/>
          </a:prstGeom>
          <a:noFill/>
        </p:spPr>
      </p:pic>
      <p:sp>
        <p:nvSpPr>
          <p:cNvPr id="3" name="Title 2"/>
          <p:cNvSpPr>
            <a:spLocks noGrp="1"/>
          </p:cNvSpPr>
          <p:nvPr>
            <p:ph type="title" idx="4294967295"/>
          </p:nvPr>
        </p:nvSpPr>
        <p:spPr>
          <a:xfrm>
            <a:off x="0" y="228600"/>
            <a:ext cx="9144000" cy="1189038"/>
          </a:xfrm>
        </p:spPr>
        <p:txBody>
          <a:bodyPr>
            <a:normAutofit fontScale="90000"/>
          </a:bodyPr>
          <a:lstStyle/>
          <a:p>
            <a:pPr algn="l"/>
            <a:r>
              <a:rPr lang="en-US" dirty="0" smtClean="0"/>
              <a:t>Another approach—adding outlines in varying widths to add definition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hlinkClick r:id="rId2"/>
              </a:rPr>
              <a:t>http://ortenstone.com</a:t>
            </a:r>
            <a:r>
              <a:rPr lang="en-US" dirty="0" smtClean="0"/>
              <a:t/>
            </a:r>
            <a:br>
              <a:rPr lang="en-US" dirty="0" smtClean="0"/>
            </a:br>
            <a:endParaRPr lang="en-US" dirty="0"/>
          </a:p>
        </p:txBody>
      </p:sp>
      <p:sp>
        <p:nvSpPr>
          <p:cNvPr id="3" name="Content Placeholder 2"/>
          <p:cNvSpPr>
            <a:spLocks noGrp="1"/>
          </p:cNvSpPr>
          <p:nvPr>
            <p:ph sz="half" idx="1"/>
          </p:nvPr>
        </p:nvSpPr>
        <p:spPr>
          <a:xfrm>
            <a:off x="304800" y="762000"/>
            <a:ext cx="4648200" cy="6096000"/>
          </a:xfrm>
        </p:spPr>
        <p:txBody>
          <a:bodyPr>
            <a:normAutofit lnSpcReduction="10000"/>
          </a:bodyPr>
          <a:lstStyle/>
          <a:p>
            <a:r>
              <a:rPr lang="en-US" b="1" dirty="0"/>
              <a:t>Born:</a:t>
            </a:r>
            <a:r>
              <a:rPr lang="en-US" dirty="0"/>
              <a:t> Minneapolis, Minnesota</a:t>
            </a:r>
          </a:p>
          <a:p>
            <a:r>
              <a:rPr lang="en-US" b="1" dirty="0"/>
              <a:t>Resides:</a:t>
            </a:r>
            <a:r>
              <a:rPr lang="en-US" dirty="0"/>
              <a:t> </a:t>
            </a:r>
            <a:r>
              <a:rPr lang="en-US" dirty="0" err="1"/>
              <a:t>Peñasco</a:t>
            </a:r>
            <a:r>
              <a:rPr lang="en-US" dirty="0"/>
              <a:t>, New Mexico</a:t>
            </a:r>
          </a:p>
          <a:p>
            <a:r>
              <a:rPr lang="en-US" b="1" dirty="0"/>
              <a:t>Education:</a:t>
            </a:r>
            <a:r>
              <a:rPr lang="en-US" dirty="0"/>
              <a:t/>
            </a:r>
            <a:br>
              <a:rPr lang="en-US" dirty="0"/>
            </a:br>
            <a:r>
              <a:rPr lang="en-US" dirty="0"/>
              <a:t>1994 Santa Fe Institute of Fine Arts; Nathan Oliveira's Master Class </a:t>
            </a:r>
            <a:br>
              <a:rPr lang="en-US" dirty="0"/>
            </a:br>
            <a:r>
              <a:rPr lang="en-US" dirty="0"/>
              <a:t>1989 Studied with painter Alvaro Cardona-Hine; Truchas, NM </a:t>
            </a:r>
            <a:br>
              <a:rPr lang="en-US" dirty="0"/>
            </a:br>
            <a:r>
              <a:rPr lang="en-US" dirty="0"/>
              <a:t>1981 M.F.A. University of Mexico </a:t>
            </a:r>
            <a:br>
              <a:rPr lang="en-US" dirty="0"/>
            </a:br>
            <a:r>
              <a:rPr lang="en-US" dirty="0"/>
              <a:t>1976 B.A. University of Minnesota </a:t>
            </a:r>
            <a:br>
              <a:rPr lang="en-US" dirty="0"/>
            </a:br>
            <a:endParaRPr lang="en-US" dirty="0"/>
          </a:p>
          <a:p>
            <a:endParaRPr lang="en-US" dirty="0"/>
          </a:p>
        </p:txBody>
      </p:sp>
      <p:pic>
        <p:nvPicPr>
          <p:cNvPr id="5" name="Content Placeholder 4" descr="http://www.postercheckout.com/PrintImagesNew/MCG/O268.jpg"/>
          <p:cNvPicPr>
            <a:picLocks noGrp="1" noChangeAspect="1" noChangeArrowheads="1"/>
          </p:cNvPicPr>
          <p:nvPr>
            <p:ph sz="half" idx="2"/>
          </p:nvPr>
        </p:nvPicPr>
        <p:blipFill>
          <a:blip r:embed="rId3" cstate="email"/>
          <a:srcRect/>
          <a:stretch>
            <a:fillRect/>
          </a:stretch>
        </p:blipFill>
        <p:spPr bwMode="auto">
          <a:xfrm>
            <a:off x="5181600" y="838200"/>
            <a:ext cx="3048000" cy="563486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dirty="0" smtClean="0"/>
              <a:t/>
            </a:r>
            <a:br>
              <a:rPr lang="en-US" dirty="0" smtClean="0"/>
            </a:br>
            <a:r>
              <a:rPr lang="en-US" dirty="0" smtClean="0"/>
              <a:t>Your </a:t>
            </a:r>
            <a:r>
              <a:rPr lang="en-US" dirty="0" smtClean="0"/>
              <a:t>assignment is to create a personal abstraction </a:t>
            </a:r>
            <a:r>
              <a:rPr lang="en-US" dirty="0" smtClean="0">
                <a:solidFill>
                  <a:schemeClr val="bg1"/>
                </a:solidFill>
              </a:rPr>
              <a:t>rooted in reality.</a:t>
            </a:r>
            <a:br>
              <a:rPr lang="en-US" dirty="0" smtClean="0">
                <a:solidFill>
                  <a:schemeClr val="bg1"/>
                </a:solidFill>
              </a:rPr>
            </a:br>
            <a:endParaRPr lang="en-US" dirty="0"/>
          </a:p>
        </p:txBody>
      </p:sp>
      <p:sp>
        <p:nvSpPr>
          <p:cNvPr id="3" name="Content Placeholder 2"/>
          <p:cNvSpPr>
            <a:spLocks noGrp="1"/>
          </p:cNvSpPr>
          <p:nvPr>
            <p:ph idx="1"/>
          </p:nvPr>
        </p:nvSpPr>
        <p:spPr>
          <a:xfrm>
            <a:off x="457200" y="2133600"/>
            <a:ext cx="8229600" cy="4175760"/>
          </a:xfrm>
        </p:spPr>
        <p:txBody>
          <a:bodyPr>
            <a:normAutofit fontScale="92500"/>
          </a:bodyPr>
          <a:lstStyle/>
          <a:p>
            <a:pPr>
              <a:buNone/>
            </a:pPr>
            <a:endParaRPr lang="en-US" dirty="0" smtClean="0"/>
          </a:p>
          <a:p>
            <a:r>
              <a:rPr lang="en-US" sz="4400" dirty="0" smtClean="0"/>
              <a:t>There are many ways to approach abstract design</a:t>
            </a:r>
            <a:r>
              <a:rPr lang="en-US" sz="4400" dirty="0" smtClean="0"/>
              <a:t>. The following slides will outline a few. We will try these together in class to get your started.</a:t>
            </a:r>
            <a:endParaRPr lang="en-US" sz="4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401762"/>
          </a:xfrm>
        </p:spPr>
        <p:txBody>
          <a:bodyPr>
            <a:normAutofit fontScale="90000"/>
          </a:bodyPr>
          <a:lstStyle/>
          <a:p>
            <a:r>
              <a:rPr lang="en-US" dirty="0" smtClean="0"/>
              <a:t>Approach #1: </a:t>
            </a:r>
            <a:br>
              <a:rPr lang="en-US" dirty="0" smtClean="0"/>
            </a:br>
            <a:r>
              <a:rPr lang="en-US" dirty="0" smtClean="0"/>
              <a:t>Designing with viewfinders from paintings and drawings.</a:t>
            </a:r>
            <a:endParaRPr lang="en-US" dirty="0"/>
          </a:p>
        </p:txBody>
      </p:sp>
      <p:sp>
        <p:nvSpPr>
          <p:cNvPr id="3" name="Content Placeholder 2"/>
          <p:cNvSpPr>
            <a:spLocks noGrp="1"/>
          </p:cNvSpPr>
          <p:nvPr>
            <p:ph idx="1"/>
          </p:nvPr>
        </p:nvSpPr>
        <p:spPr>
          <a:xfrm>
            <a:off x="0" y="2057400"/>
            <a:ext cx="9144000" cy="4800600"/>
          </a:xfrm>
        </p:spPr>
        <p:txBody>
          <a:bodyPr>
            <a:normAutofit fontScale="85000" lnSpcReduction="20000"/>
          </a:bodyPr>
          <a:lstStyle/>
          <a:p>
            <a:pPr>
              <a:buNone/>
            </a:pPr>
            <a:endParaRPr lang="en-US" dirty="0" smtClean="0"/>
          </a:p>
          <a:p>
            <a:pPr>
              <a:buNone/>
            </a:pPr>
            <a:r>
              <a:rPr lang="en-US" b="1" dirty="0" smtClean="0"/>
              <a:t>1.   Choose a 2” x 2” section of a drawing or a photograph with a viewfinder (we will make these in class).</a:t>
            </a:r>
          </a:p>
          <a:p>
            <a:pPr>
              <a:buNone/>
            </a:pPr>
            <a:r>
              <a:rPr lang="en-US" b="1" dirty="0" smtClean="0"/>
              <a:t>2.  Sketch a minimum of 5 selections (from different sources) in your sketchbook to build a group of potential designs. </a:t>
            </a:r>
          </a:p>
          <a:p>
            <a:pPr marL="651510" indent="-514350">
              <a:buAutoNum type="arabicPeriod" startAt="3"/>
            </a:pPr>
            <a:r>
              <a:rPr lang="en-US" b="1" dirty="0" smtClean="0"/>
              <a:t>Trace </a:t>
            </a:r>
            <a:r>
              <a:rPr lang="en-US" b="1" dirty="0" smtClean="0"/>
              <a:t>your favorite selection and  try recreating the design several times—use mirror images, etc.  </a:t>
            </a:r>
            <a:endParaRPr lang="en-US" b="1" dirty="0" smtClean="0"/>
          </a:p>
          <a:p>
            <a:pPr marL="651510" indent="-514350">
              <a:buAutoNum type="arabicPeriod" startAt="3"/>
            </a:pPr>
            <a:r>
              <a:rPr lang="en-US" b="1" dirty="0" smtClean="0"/>
              <a:t>Create </a:t>
            </a:r>
            <a:r>
              <a:rPr lang="en-US" b="1" dirty="0" smtClean="0"/>
              <a:t>visually stimulating abstract designs in varying formats (rectangular horizontals, rectangular verticals, squares, and so forth). </a:t>
            </a:r>
            <a:endParaRPr lang="en-US" b="1" dirty="0" smtClean="0"/>
          </a:p>
          <a:p>
            <a:pPr marL="651510" indent="-514350">
              <a:buAutoNum type="arabicPeriod" startAt="3"/>
            </a:pPr>
            <a:r>
              <a:rPr lang="en-US" b="1" dirty="0" smtClean="0"/>
              <a:t>You </a:t>
            </a:r>
            <a:r>
              <a:rPr lang="en-US" b="1" dirty="0" smtClean="0"/>
              <a:t>may use your computer drawing program to sketch these designs and flip them in lieu of sketchbook. However, you will need to print the planning page and paste in your sketchbook for grading purposes.</a:t>
            </a:r>
          </a:p>
          <a:p>
            <a:endParaRPr lang="en-US" b="1"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Approach #2</a:t>
            </a:r>
            <a:br>
              <a:rPr lang="en-US" dirty="0" smtClean="0"/>
            </a:br>
            <a:r>
              <a:rPr lang="en-US" dirty="0" smtClean="0"/>
              <a:t>Start with Nature</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pPr>
              <a:buNone/>
            </a:pPr>
            <a:r>
              <a:rPr lang="en-US" dirty="0" smtClean="0"/>
              <a:t>Picasso </a:t>
            </a:r>
            <a:r>
              <a:rPr lang="en-US" dirty="0" smtClean="0"/>
              <a:t>said </a:t>
            </a:r>
            <a:r>
              <a:rPr lang="en-US" i="1" dirty="0" smtClean="0">
                <a:solidFill>
                  <a:schemeClr val="bg1"/>
                </a:solidFill>
              </a:rPr>
              <a:t>“There </a:t>
            </a:r>
            <a:r>
              <a:rPr lang="en-US" i="1" dirty="0" smtClean="0">
                <a:solidFill>
                  <a:schemeClr val="bg1"/>
                </a:solidFill>
              </a:rPr>
              <a:t>is no abstract art. You must always start with something. Afterward you can remove all traces of </a:t>
            </a:r>
            <a:r>
              <a:rPr lang="en-US" i="1" dirty="0" smtClean="0">
                <a:solidFill>
                  <a:schemeClr val="bg1"/>
                </a:solidFill>
              </a:rPr>
              <a:t>reality.”</a:t>
            </a:r>
          </a:p>
          <a:p>
            <a:pPr marL="651510" indent="-514350">
              <a:buAutoNum type="arabicPeriod"/>
            </a:pPr>
            <a:r>
              <a:rPr lang="en-US" dirty="0" smtClean="0"/>
              <a:t>Choose a realistic painting that you like. </a:t>
            </a:r>
          </a:p>
          <a:p>
            <a:pPr marL="651510" indent="-514350">
              <a:buAutoNum type="arabicPeriod"/>
            </a:pPr>
            <a:r>
              <a:rPr lang="en-US" dirty="0" smtClean="0"/>
              <a:t>Use a critique (photographic tic-tac-toe) grid format to reduce the painting </a:t>
            </a:r>
            <a:r>
              <a:rPr lang="en-US" dirty="0" smtClean="0"/>
              <a:t>to bare bones, simplifying the main </a:t>
            </a:r>
            <a:r>
              <a:rPr lang="en-US" dirty="0" smtClean="0"/>
              <a:t>shapes to lines and shapes. </a:t>
            </a:r>
            <a:r>
              <a:rPr lang="en-US" dirty="0" smtClean="0"/>
              <a:t>Forget about the </a:t>
            </a:r>
            <a:r>
              <a:rPr lang="en-US" dirty="0" smtClean="0"/>
              <a:t>“things” </a:t>
            </a:r>
            <a:r>
              <a:rPr lang="en-US" dirty="0" smtClean="0"/>
              <a:t>being shown, just indicate the main volumes - the rough shape of a figure, the vertical shape of a tree, a horizon. </a:t>
            </a:r>
            <a:endParaRPr lang="en-US" dirty="0" smtClean="0"/>
          </a:p>
          <a:p>
            <a:pPr marL="651510" indent="-514350">
              <a:buAutoNum type="arabicPeriod"/>
            </a:pPr>
            <a:r>
              <a:rPr lang="en-US" dirty="0" smtClean="0"/>
              <a:t>Re-sketch what you have after reducing the design on a new page. Continue to simplify, emphasizing the shapes, lines and colors that you want to lead to your focal point. </a:t>
            </a:r>
          </a:p>
          <a:p>
            <a:pPr marL="651510" indent="-514350">
              <a:buAutoNum type="arabicPeriod"/>
            </a:pPr>
            <a:r>
              <a:rPr lang="en-US" dirty="0" smtClean="0"/>
              <a:t>Create unity but remember to add some variety for interest.</a:t>
            </a:r>
            <a:endParaRPr lang="en-US" dirty="0" smtClean="0"/>
          </a:p>
          <a:p>
            <a:pPr>
              <a:buNone/>
            </a:pP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Approach #3</a:t>
            </a:r>
            <a:br>
              <a:rPr lang="en-US" dirty="0" smtClean="0"/>
            </a:br>
            <a:r>
              <a:rPr lang="en-US" dirty="0" smtClean="0"/>
              <a:t>Look at scientific imagery</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Use space </a:t>
            </a:r>
            <a:r>
              <a:rPr lang="en-US" dirty="0" smtClean="0"/>
              <a:t>photos, electron microscope images, DNA sequences, microbes, diagrams, mathematical formulae - these things can have a curious beauty</a:t>
            </a:r>
            <a:r>
              <a:rPr lang="en-US" dirty="0" smtClean="0"/>
              <a:t>.</a:t>
            </a:r>
          </a:p>
          <a:p>
            <a:endParaRPr lang="en-US" dirty="0" smtClean="0"/>
          </a:p>
          <a:p>
            <a:pPr marL="651510" indent="-514350">
              <a:buAutoNum type="arabicPeriod"/>
            </a:pPr>
            <a:r>
              <a:rPr lang="en-US" dirty="0" smtClean="0"/>
              <a:t>Create small thumbnails in your sketchbook using varying sizes or shapes of rectangles and squares.</a:t>
            </a:r>
          </a:p>
          <a:p>
            <a:pPr marL="651510" indent="-514350">
              <a:buAutoNum type="arabicPeriod"/>
            </a:pPr>
            <a:r>
              <a:rPr lang="en-US" dirty="0" smtClean="0"/>
              <a:t>Sketch variations of these images until you find a composition that works.</a:t>
            </a:r>
            <a:endParaRPr lang="en-US" dirty="0" smtClean="0"/>
          </a:p>
          <a:p>
            <a:pPr marL="651510" indent="-514350">
              <a:buAutoNum type="arabicPeriod" startAt="3"/>
            </a:pPr>
            <a:r>
              <a:rPr lang="en-US" dirty="0" smtClean="0"/>
              <a:t>Experiment with color palettes on the thumbnails. </a:t>
            </a:r>
          </a:p>
          <a:p>
            <a:pPr marL="651510" indent="-514350">
              <a:buAutoNum type="arabicPeriod" startAt="3"/>
            </a:pPr>
            <a:r>
              <a:rPr lang="en-US" dirty="0" smtClean="0"/>
              <a:t>Limit </a:t>
            </a:r>
            <a:r>
              <a:rPr lang="en-US" dirty="0" smtClean="0"/>
              <a:t>your palette. Try creating a minimalist palette of </a:t>
            </a:r>
            <a:r>
              <a:rPr lang="en-US" dirty="0" smtClean="0"/>
              <a:t>adjacent</a:t>
            </a:r>
            <a:r>
              <a:rPr lang="en-US" dirty="0" smtClean="0"/>
              <a:t>, sympathetic, opposing or random colors. Try one of: </a:t>
            </a:r>
            <a:br>
              <a:rPr lang="en-US" dirty="0" smtClean="0"/>
            </a:br>
            <a:r>
              <a:rPr lang="en-US" dirty="0" smtClean="0"/>
              <a:t>Black, brown, beige, off-white in large blocks </a:t>
            </a:r>
            <a:br>
              <a:rPr lang="en-US" dirty="0" smtClean="0"/>
            </a:br>
            <a:r>
              <a:rPr lang="en-US" dirty="0" smtClean="0"/>
              <a:t>Cadmium red, dark green, border and bands of black </a:t>
            </a:r>
            <a:br>
              <a:rPr lang="en-US" dirty="0" smtClean="0"/>
            </a:br>
            <a:r>
              <a:rPr lang="en-US" dirty="0" smtClean="0"/>
              <a:t>Purple, ultramarine blue, small highlights of </a:t>
            </a:r>
            <a:r>
              <a:rPr lang="en-US" dirty="0" smtClean="0"/>
              <a:t>orange</a:t>
            </a:r>
            <a:r>
              <a:rPr lang="en-US" dirty="0" smtClean="0"/>
              <a:t> </a:t>
            </a:r>
            <a:r>
              <a:rPr lang="en-US" dirty="0" smtClean="0"/>
              <a:t>and so forth. </a:t>
            </a:r>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477962"/>
          </a:xfrm>
        </p:spPr>
        <p:txBody>
          <a:bodyPr>
            <a:normAutofit fontScale="90000"/>
          </a:bodyPr>
          <a:lstStyle/>
          <a:p>
            <a:r>
              <a:rPr lang="en-US" dirty="0" smtClean="0"/>
              <a:t>Approach #4</a:t>
            </a:r>
            <a:br>
              <a:rPr lang="en-US" dirty="0" smtClean="0"/>
            </a:br>
            <a:r>
              <a:rPr lang="en-US" dirty="0" smtClean="0"/>
              <a:t>If all else fails, try the copycat approach!</a:t>
            </a:r>
            <a:endParaRPr lang="en-US" dirty="0"/>
          </a:p>
        </p:txBody>
      </p:sp>
      <p:sp>
        <p:nvSpPr>
          <p:cNvPr id="3" name="Content Placeholder 2"/>
          <p:cNvSpPr>
            <a:spLocks noGrp="1"/>
          </p:cNvSpPr>
          <p:nvPr>
            <p:ph idx="1"/>
          </p:nvPr>
        </p:nvSpPr>
        <p:spPr>
          <a:xfrm>
            <a:off x="457200" y="2133600"/>
            <a:ext cx="8229600" cy="4175760"/>
          </a:xfrm>
        </p:spPr>
        <p:txBody>
          <a:bodyPr>
            <a:normAutofit fontScale="92500" lnSpcReduction="10000"/>
          </a:bodyPr>
          <a:lstStyle/>
          <a:p>
            <a:r>
              <a:rPr lang="en-US" dirty="0" smtClean="0"/>
              <a:t>Choose an abstract artist - look on the net, perhaps one of the Russians like Malevich - who uses simple, strong shapes </a:t>
            </a:r>
            <a:r>
              <a:rPr lang="en-US" dirty="0" smtClean="0"/>
              <a:t>.</a:t>
            </a:r>
          </a:p>
          <a:p>
            <a:r>
              <a:rPr lang="en-US" dirty="0" smtClean="0"/>
              <a:t>C</a:t>
            </a:r>
            <a:r>
              <a:rPr lang="en-US" dirty="0" smtClean="0"/>
              <a:t>opy </a:t>
            </a:r>
            <a:r>
              <a:rPr lang="en-US" dirty="0" smtClean="0"/>
              <a:t>a few of them. Then try to create your own design of simple shapes using those as a starting </a:t>
            </a:r>
            <a:r>
              <a:rPr lang="en-US" dirty="0" smtClean="0"/>
              <a:t>point!</a:t>
            </a:r>
          </a:p>
          <a:p>
            <a:r>
              <a:rPr lang="en-US" dirty="0" smtClean="0"/>
              <a:t>Make SURE you change the design up at least 60%. I need to see a copy of the painting you chose to copy before I can determine if you have altered the design enough to avoid plagiarism.</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What is abstract art and how does it differ from nonobjective art?</a:t>
            </a:r>
            <a:endParaRPr lang="en-US" dirty="0"/>
          </a:p>
        </p:txBody>
      </p:sp>
      <p:sp>
        <p:nvSpPr>
          <p:cNvPr id="3" name="Content Placeholder 2"/>
          <p:cNvSpPr>
            <a:spLocks noGrp="1"/>
          </p:cNvSpPr>
          <p:nvPr>
            <p:ph idx="1"/>
          </p:nvPr>
        </p:nvSpPr>
        <p:spPr>
          <a:xfrm>
            <a:off x="0" y="1752600"/>
            <a:ext cx="9144000" cy="4800600"/>
          </a:xfrm>
        </p:spPr>
        <p:txBody>
          <a:bodyPr>
            <a:normAutofit fontScale="85000" lnSpcReduction="20000"/>
          </a:bodyPr>
          <a:lstStyle/>
          <a:p>
            <a:r>
              <a:rPr lang="en-US" b="1" dirty="0" smtClean="0">
                <a:solidFill>
                  <a:schemeClr val="bg1"/>
                </a:solidFill>
              </a:rPr>
              <a:t>Abstract art and nonobjective art (or  nonrepresentational art) are loosely related terms. Although they are similar, these terms are not of identical meaning.</a:t>
            </a:r>
          </a:p>
          <a:p>
            <a:endParaRPr lang="en-US" dirty="0" smtClean="0"/>
          </a:p>
          <a:p>
            <a:r>
              <a:rPr lang="en-US" b="1" dirty="0" smtClean="0">
                <a:solidFill>
                  <a:schemeClr val="bg1"/>
                </a:solidFill>
              </a:rPr>
              <a:t>Abstract art </a:t>
            </a:r>
            <a:r>
              <a:rPr lang="en-US" b="1" dirty="0" smtClean="0">
                <a:solidFill>
                  <a:schemeClr val="bg1"/>
                </a:solidFill>
              </a:rPr>
              <a:t>actually begins </a:t>
            </a:r>
            <a:r>
              <a:rPr lang="en-US" b="1" dirty="0" smtClean="0">
                <a:solidFill>
                  <a:schemeClr val="bg1"/>
                </a:solidFill>
              </a:rPr>
              <a:t>with a </a:t>
            </a:r>
            <a:r>
              <a:rPr lang="en-US" b="1" dirty="0" smtClean="0">
                <a:solidFill>
                  <a:schemeClr val="bg1"/>
                </a:solidFill>
              </a:rPr>
              <a:t>subject; however, through </a:t>
            </a:r>
            <a:r>
              <a:rPr lang="en-US" b="1" dirty="0" smtClean="0">
                <a:solidFill>
                  <a:schemeClr val="bg1"/>
                </a:solidFill>
              </a:rPr>
              <a:t>reducing detail, the subject is simplified </a:t>
            </a:r>
            <a:r>
              <a:rPr lang="en-US" b="1" dirty="0" smtClean="0">
                <a:solidFill>
                  <a:schemeClr val="bg1"/>
                </a:solidFill>
              </a:rPr>
              <a:t>(or abstracted) to </a:t>
            </a:r>
            <a:r>
              <a:rPr lang="en-US" b="1" dirty="0" smtClean="0">
                <a:solidFill>
                  <a:schemeClr val="bg1"/>
                </a:solidFill>
              </a:rPr>
              <a:t>varying degrees. The end result is that the subject becomes less realistic </a:t>
            </a:r>
            <a:r>
              <a:rPr lang="en-US" b="1" dirty="0" smtClean="0">
                <a:solidFill>
                  <a:schemeClr val="bg1"/>
                </a:solidFill>
              </a:rPr>
              <a:t>or </a:t>
            </a:r>
            <a:r>
              <a:rPr lang="en-US" b="1" dirty="0" smtClean="0">
                <a:solidFill>
                  <a:schemeClr val="bg1"/>
                </a:solidFill>
              </a:rPr>
              <a:t>less recognizable. This departure from accurate representation may be slight, partial or complete. </a:t>
            </a:r>
          </a:p>
          <a:p>
            <a:endParaRPr lang="en-US" b="1" dirty="0" smtClean="0">
              <a:solidFill>
                <a:schemeClr val="bg1"/>
              </a:solidFill>
            </a:endParaRPr>
          </a:p>
          <a:p>
            <a:r>
              <a:rPr lang="en-US" b="1" dirty="0" smtClean="0">
                <a:solidFill>
                  <a:schemeClr val="bg1"/>
                </a:solidFill>
              </a:rPr>
              <a:t>Non-objective art does not depict any particular subject matter; rather, it is created solely with one (or more) of the elements of art: color, line, shape, form, texture and or space.</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pierredelattre.com/pdg/ortenstone/ragtime.jpg"/>
          <p:cNvPicPr>
            <a:picLocks noChangeAspect="1" noChangeArrowheads="1"/>
          </p:cNvPicPr>
          <p:nvPr/>
        </p:nvPicPr>
        <p:blipFill>
          <a:blip r:embed="rId2" cstate="email"/>
          <a:srcRect/>
          <a:stretch>
            <a:fillRect/>
          </a:stretch>
        </p:blipFill>
        <p:spPr bwMode="auto">
          <a:xfrm>
            <a:off x="914400" y="457200"/>
            <a:ext cx="7391400" cy="603983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wholenergy.com/mirage4.jpg"/>
          <p:cNvPicPr>
            <a:picLocks noChangeAspect="1" noChangeArrowheads="1"/>
          </p:cNvPicPr>
          <p:nvPr/>
        </p:nvPicPr>
        <p:blipFill>
          <a:blip r:embed="rId2" cstate="email"/>
          <a:srcRect/>
          <a:stretch>
            <a:fillRect/>
          </a:stretch>
        </p:blipFill>
        <p:spPr bwMode="auto">
          <a:xfrm>
            <a:off x="685800" y="228600"/>
            <a:ext cx="7696200" cy="637403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posterspoint.com/laminas/mcg/o/O294.jpg"/>
          <p:cNvPicPr>
            <a:picLocks noChangeAspect="1" noChangeArrowheads="1"/>
          </p:cNvPicPr>
          <p:nvPr/>
        </p:nvPicPr>
        <p:blipFill>
          <a:blip r:embed="rId2" cstate="email"/>
          <a:srcRect/>
          <a:stretch>
            <a:fillRect/>
          </a:stretch>
        </p:blipFill>
        <p:spPr bwMode="auto">
          <a:xfrm>
            <a:off x="304800" y="381000"/>
            <a:ext cx="4191000" cy="4800600"/>
          </a:xfrm>
          <a:prstGeom prst="rect">
            <a:avLst/>
          </a:prstGeom>
          <a:noFill/>
        </p:spPr>
      </p:pic>
      <p:pic>
        <p:nvPicPr>
          <p:cNvPr id="4" name="Picture 2" descr="http://images.worldgallery.co.uk/i/prints/rw/lg/1/8/Nancy-Ortenstone-In-a-Mellow-Mood-180496.jpg"/>
          <p:cNvPicPr>
            <a:picLocks noChangeAspect="1" noChangeArrowheads="1"/>
          </p:cNvPicPr>
          <p:nvPr/>
        </p:nvPicPr>
        <p:blipFill>
          <a:blip r:embed="rId3" cstate="email"/>
          <a:srcRect/>
          <a:stretch>
            <a:fillRect/>
          </a:stretch>
        </p:blipFill>
        <p:spPr bwMode="auto">
          <a:xfrm>
            <a:off x="4876800" y="1168400"/>
            <a:ext cx="3810000" cy="5080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framedartoutlet.com/images/images_art_on_canvas/abstract/Ortenstone_Nancy_Entering_the_Poem_30x42_MCGO22_55.00.jpg"/>
          <p:cNvPicPr>
            <a:picLocks noChangeAspect="1" noChangeArrowheads="1"/>
          </p:cNvPicPr>
          <p:nvPr/>
        </p:nvPicPr>
        <p:blipFill>
          <a:blip r:embed="rId2" cstate="email"/>
          <a:srcRect/>
          <a:stretch>
            <a:fillRect/>
          </a:stretch>
        </p:blipFill>
        <p:spPr bwMode="auto">
          <a:xfrm>
            <a:off x="228600" y="714575"/>
            <a:ext cx="4306421" cy="6143425"/>
          </a:xfrm>
          <a:prstGeom prst="rect">
            <a:avLst/>
          </a:prstGeom>
          <a:noFill/>
        </p:spPr>
      </p:pic>
      <p:pic>
        <p:nvPicPr>
          <p:cNvPr id="3" name="Picture 2" descr="http://images.easyart.com/i/prints/rw/lg/1/3/Nancy-Ortenstone-Melody-for-the-Muse-132543.jpg"/>
          <p:cNvPicPr>
            <a:picLocks noChangeAspect="1" noChangeArrowheads="1"/>
          </p:cNvPicPr>
          <p:nvPr/>
        </p:nvPicPr>
        <p:blipFill>
          <a:blip r:embed="rId3" cstate="email"/>
          <a:srcRect/>
          <a:stretch>
            <a:fillRect/>
          </a:stretch>
        </p:blipFill>
        <p:spPr bwMode="auto">
          <a:xfrm>
            <a:off x="4724400" y="1295400"/>
            <a:ext cx="3998214" cy="5029200"/>
          </a:xfrm>
          <a:prstGeom prst="rect">
            <a:avLst/>
          </a:prstGeom>
          <a:noFill/>
        </p:spPr>
      </p:pic>
      <p:sp>
        <p:nvSpPr>
          <p:cNvPr id="4" name="TextBox 3"/>
          <p:cNvSpPr txBox="1"/>
          <p:nvPr/>
        </p:nvSpPr>
        <p:spPr>
          <a:xfrm>
            <a:off x="4572000" y="457200"/>
            <a:ext cx="4800600" cy="646331"/>
          </a:xfrm>
          <a:prstGeom prst="rect">
            <a:avLst/>
          </a:prstGeom>
          <a:noFill/>
        </p:spPr>
        <p:txBody>
          <a:bodyPr wrap="square" rtlCol="0">
            <a:spAutoFit/>
          </a:bodyPr>
          <a:lstStyle/>
          <a:p>
            <a:r>
              <a:rPr lang="en-US" dirty="0" smtClean="0"/>
              <a:t>See if you can recognize, or determine ,</a:t>
            </a:r>
          </a:p>
          <a:p>
            <a:r>
              <a:rPr lang="en-US" dirty="0" smtClean="0"/>
              <a:t>what scheme is employed in each painting.</a:t>
            </a:r>
            <a:endParaRPr lang="en-US" dirty="0"/>
          </a:p>
        </p:txBody>
      </p:sp>
      <p:sp>
        <p:nvSpPr>
          <p:cNvPr id="5" name="TextBox 4"/>
          <p:cNvSpPr txBox="1"/>
          <p:nvPr/>
        </p:nvSpPr>
        <p:spPr>
          <a:xfrm>
            <a:off x="228600" y="0"/>
            <a:ext cx="4419600" cy="646331"/>
          </a:xfrm>
          <a:prstGeom prst="rect">
            <a:avLst/>
          </a:prstGeom>
          <a:noFill/>
        </p:spPr>
        <p:txBody>
          <a:bodyPr wrap="square" rtlCol="0">
            <a:spAutoFit/>
          </a:bodyPr>
          <a:lstStyle/>
          <a:p>
            <a:r>
              <a:rPr lang="en-US" dirty="0" smtClean="0"/>
              <a:t>Note the different color schemes in each painting.</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manorhillfineart.com/abstract/fo296.jpg"/>
          <p:cNvPicPr>
            <a:picLocks noChangeAspect="1" noChangeArrowheads="1"/>
          </p:cNvPicPr>
          <p:nvPr/>
        </p:nvPicPr>
        <p:blipFill>
          <a:blip r:embed="rId2" cstate="email"/>
          <a:srcRect/>
          <a:stretch>
            <a:fillRect/>
          </a:stretch>
        </p:blipFill>
        <p:spPr bwMode="auto">
          <a:xfrm>
            <a:off x="228600" y="381000"/>
            <a:ext cx="4573968" cy="4590909"/>
          </a:xfrm>
          <a:prstGeom prst="rect">
            <a:avLst/>
          </a:prstGeom>
          <a:noFill/>
        </p:spPr>
      </p:pic>
      <p:pic>
        <p:nvPicPr>
          <p:cNvPr id="3" name="Picture 4" descr="http://www.ortenstone.com/images/prints/59.jpg"/>
          <p:cNvPicPr>
            <a:picLocks noChangeAspect="1" noChangeArrowheads="1"/>
          </p:cNvPicPr>
          <p:nvPr/>
        </p:nvPicPr>
        <p:blipFill>
          <a:blip r:embed="rId3" cstate="email"/>
          <a:srcRect/>
          <a:stretch>
            <a:fillRect/>
          </a:stretch>
        </p:blipFill>
        <p:spPr bwMode="auto">
          <a:xfrm>
            <a:off x="4953000" y="838200"/>
            <a:ext cx="3969657" cy="570978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cache2.allpostersimages.com/p/LRG/12/1292/EO1O000Z/posters/ortenstone-nancy-song-of-spring.jpg"/>
          <p:cNvPicPr>
            <a:picLocks noChangeAspect="1" noChangeArrowheads="1"/>
          </p:cNvPicPr>
          <p:nvPr/>
        </p:nvPicPr>
        <p:blipFill>
          <a:blip r:embed="rId2" cstate="email"/>
          <a:srcRect/>
          <a:stretch>
            <a:fillRect/>
          </a:stretch>
        </p:blipFill>
        <p:spPr bwMode="auto">
          <a:xfrm>
            <a:off x="609600" y="0"/>
            <a:ext cx="7943794" cy="677208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TotalTime>
  <Words>666</Words>
  <Application>Microsoft Office PowerPoint</Application>
  <PresentationFormat>On-screen Show (4:3)</PresentationFormat>
  <Paragraphs>42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Apex</vt:lpstr>
      <vt:lpstr>Abstract Painter,  Nancy Ortenstone</vt:lpstr>
      <vt:lpstr>http://ortenstone.com </vt:lpstr>
      <vt:lpstr>What is abstract art and how does it differ from nonobjective art?</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Another approach—adding outlines in varying widths to add definition</vt:lpstr>
      <vt:lpstr> Your assignment is to create a personal abstraction rooted in reality. </vt:lpstr>
      <vt:lpstr>Approach #1:  Designing with viewfinders from paintings and drawings.</vt:lpstr>
      <vt:lpstr>Approach #2 Start with Nature</vt:lpstr>
      <vt:lpstr>Approach #3 Look at scientific imagery</vt:lpstr>
      <vt:lpstr>Approach #4 If all else fails, try the copycat approach!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 Painter, Nancy Ortenstone</dc:title>
  <dc:creator>Theresa Mays</dc:creator>
  <cp:lastModifiedBy>Theresa Mays</cp:lastModifiedBy>
  <cp:revision>3</cp:revision>
  <dcterms:created xsi:type="dcterms:W3CDTF">2011-08-03T12:09:02Z</dcterms:created>
  <dcterms:modified xsi:type="dcterms:W3CDTF">2011-08-07T15:43:19Z</dcterms:modified>
</cp:coreProperties>
</file>