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1"/>
  </p:handoutMasterIdLst>
  <p:sldIdLst>
    <p:sldId id="256" r:id="rId2"/>
    <p:sldId id="257" r:id="rId3"/>
    <p:sldId id="258" r:id="rId4"/>
    <p:sldId id="259" r:id="rId5"/>
    <p:sldId id="260" r:id="rId6"/>
    <p:sldId id="261" r:id="rId7"/>
    <p:sldId id="265" r:id="rId8"/>
    <p:sldId id="267" r:id="rId9"/>
    <p:sldId id="268" r:id="rId10"/>
    <p:sldId id="262" r:id="rId11"/>
    <p:sldId id="263" r:id="rId12"/>
    <p:sldId id="270" r:id="rId13"/>
    <p:sldId id="280" r:id="rId14"/>
    <p:sldId id="272" r:id="rId15"/>
    <p:sldId id="286" r:id="rId16"/>
    <p:sldId id="276" r:id="rId17"/>
    <p:sldId id="275" r:id="rId18"/>
    <p:sldId id="273" r:id="rId19"/>
    <p:sldId id="274" r:id="rId20"/>
    <p:sldId id="282" r:id="rId21"/>
    <p:sldId id="281" r:id="rId22"/>
    <p:sldId id="284" r:id="rId23"/>
    <p:sldId id="285" r:id="rId24"/>
    <p:sldId id="277" r:id="rId25"/>
    <p:sldId id="278" r:id="rId26"/>
    <p:sldId id="279" r:id="rId27"/>
    <p:sldId id="266" r:id="rId28"/>
    <p:sldId id="264" r:id="rId29"/>
    <p:sldId id="269" r:id="rId30"/>
  </p:sldIdLst>
  <p:sldSz cx="9144000" cy="6858000" type="screen4x3"/>
  <p:notesSz cx="7045325" cy="9345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6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2974" cy="467281"/>
          </a:xfrm>
          <a:prstGeom prst="rect">
            <a:avLst/>
          </a:prstGeom>
        </p:spPr>
        <p:txBody>
          <a:bodyPr vert="horz" lIns="93652" tIns="46827" rIns="93652" bIns="46827" rtlCol="0"/>
          <a:lstStyle>
            <a:lvl1pPr algn="l">
              <a:defRPr sz="1200"/>
            </a:lvl1pPr>
          </a:lstStyle>
          <a:p>
            <a:endParaRPr lang="en-US"/>
          </a:p>
        </p:txBody>
      </p:sp>
      <p:sp>
        <p:nvSpPr>
          <p:cNvPr id="3" name="Date Placeholder 2"/>
          <p:cNvSpPr>
            <a:spLocks noGrp="1"/>
          </p:cNvSpPr>
          <p:nvPr>
            <p:ph type="dt" sz="quarter" idx="1"/>
          </p:nvPr>
        </p:nvSpPr>
        <p:spPr>
          <a:xfrm>
            <a:off x="3990721" y="0"/>
            <a:ext cx="3052974" cy="467281"/>
          </a:xfrm>
          <a:prstGeom prst="rect">
            <a:avLst/>
          </a:prstGeom>
        </p:spPr>
        <p:txBody>
          <a:bodyPr vert="horz" lIns="93652" tIns="46827" rIns="93652" bIns="46827" rtlCol="0"/>
          <a:lstStyle>
            <a:lvl1pPr algn="r">
              <a:defRPr sz="1200"/>
            </a:lvl1pPr>
          </a:lstStyle>
          <a:p>
            <a:fld id="{07C07514-AEC0-44A6-8487-85477D7EAF79}" type="datetimeFigureOut">
              <a:rPr lang="en-US" smtClean="0"/>
              <a:pPr/>
              <a:t>8/21/2011</a:t>
            </a:fld>
            <a:endParaRPr lang="en-US"/>
          </a:p>
        </p:txBody>
      </p:sp>
      <p:sp>
        <p:nvSpPr>
          <p:cNvPr id="4" name="Footer Placeholder 3"/>
          <p:cNvSpPr>
            <a:spLocks noGrp="1"/>
          </p:cNvSpPr>
          <p:nvPr>
            <p:ph type="ftr" sz="quarter" idx="2"/>
          </p:nvPr>
        </p:nvSpPr>
        <p:spPr>
          <a:xfrm>
            <a:off x="0" y="8876711"/>
            <a:ext cx="3052974" cy="467281"/>
          </a:xfrm>
          <a:prstGeom prst="rect">
            <a:avLst/>
          </a:prstGeom>
        </p:spPr>
        <p:txBody>
          <a:bodyPr vert="horz" lIns="93652" tIns="46827" rIns="93652" bIns="46827" rtlCol="0" anchor="b"/>
          <a:lstStyle>
            <a:lvl1pPr algn="l">
              <a:defRPr sz="1200"/>
            </a:lvl1pPr>
          </a:lstStyle>
          <a:p>
            <a:endParaRPr lang="en-US"/>
          </a:p>
        </p:txBody>
      </p:sp>
      <p:sp>
        <p:nvSpPr>
          <p:cNvPr id="5" name="Slide Number Placeholder 4"/>
          <p:cNvSpPr>
            <a:spLocks noGrp="1"/>
          </p:cNvSpPr>
          <p:nvPr>
            <p:ph type="sldNum" sz="quarter" idx="3"/>
          </p:nvPr>
        </p:nvSpPr>
        <p:spPr>
          <a:xfrm>
            <a:off x="3990721" y="8876711"/>
            <a:ext cx="3052974" cy="467281"/>
          </a:xfrm>
          <a:prstGeom prst="rect">
            <a:avLst/>
          </a:prstGeom>
        </p:spPr>
        <p:txBody>
          <a:bodyPr vert="horz" lIns="93652" tIns="46827" rIns="93652" bIns="46827" rtlCol="0" anchor="b"/>
          <a:lstStyle>
            <a:lvl1pPr algn="r">
              <a:defRPr sz="1200"/>
            </a:lvl1pPr>
          </a:lstStyle>
          <a:p>
            <a:fld id="{3932D211-4A44-4BFF-BF6E-3CC2ACC5DDB7}" type="slidenum">
              <a:rPr lang="en-US" smtClean="0"/>
              <a:pPr/>
              <a:t>‹#›</a:t>
            </a:fld>
            <a:endParaRPr lang="en-US"/>
          </a:p>
        </p:txBody>
      </p:sp>
    </p:spTree>
    <p:extLst>
      <p:ext uri="{BB962C8B-B14F-4D97-AF65-F5344CB8AC3E}">
        <p14:creationId xmlns:p14="http://schemas.microsoft.com/office/powerpoint/2010/main" val="57781908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32CDC9D-48F3-4F2D-B9C8-122DB740CE2B}" type="datetimeFigureOut">
              <a:rPr lang="en-US" smtClean="0"/>
              <a:pPr/>
              <a:t>8/21/2011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B38EFA-A2B8-4DE7-AF88-A0C6726B452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2CDC9D-48F3-4F2D-B9C8-122DB740CE2B}" type="datetimeFigureOut">
              <a:rPr lang="en-US" smtClean="0"/>
              <a:pPr/>
              <a:t>8/21/2011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B38EFA-A2B8-4DE7-AF88-A0C6726B452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2CDC9D-48F3-4F2D-B9C8-122DB740CE2B}" type="datetimeFigureOut">
              <a:rPr lang="en-US" smtClean="0"/>
              <a:pPr/>
              <a:t>8/21/2011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B38EFA-A2B8-4DE7-AF88-A0C6726B452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2CDC9D-48F3-4F2D-B9C8-122DB740CE2B}" type="datetimeFigureOut">
              <a:rPr lang="en-US" smtClean="0"/>
              <a:pPr/>
              <a:t>8/21/2011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B38EFA-A2B8-4DE7-AF88-A0C6726B452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2CDC9D-48F3-4F2D-B9C8-122DB740CE2B}" type="datetimeFigureOut">
              <a:rPr lang="en-US" smtClean="0"/>
              <a:pPr/>
              <a:t>8/21/2011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B38EFA-A2B8-4DE7-AF88-A0C6726B452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2CDC9D-48F3-4F2D-B9C8-122DB740CE2B}" type="datetimeFigureOut">
              <a:rPr lang="en-US" smtClean="0"/>
              <a:pPr/>
              <a:t>8/21/2011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B38EFA-A2B8-4DE7-AF88-A0C6726B452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2CDC9D-48F3-4F2D-B9C8-122DB740CE2B}" type="datetimeFigureOut">
              <a:rPr lang="en-US" smtClean="0"/>
              <a:pPr/>
              <a:t>8/21/2011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AB38EFA-A2B8-4DE7-AF88-A0C6726B452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2CDC9D-48F3-4F2D-B9C8-122DB740CE2B}" type="datetimeFigureOut">
              <a:rPr lang="en-US" smtClean="0"/>
              <a:pPr/>
              <a:t>8/21/2011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AB38EFA-A2B8-4DE7-AF88-A0C6726B452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2CDC9D-48F3-4F2D-B9C8-122DB740CE2B}" type="datetimeFigureOut">
              <a:rPr lang="en-US" smtClean="0"/>
              <a:pPr/>
              <a:t>8/21/2011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AB38EFA-A2B8-4DE7-AF88-A0C6726B452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2CDC9D-48F3-4F2D-B9C8-122DB740CE2B}" type="datetimeFigureOut">
              <a:rPr lang="en-US" smtClean="0"/>
              <a:pPr/>
              <a:t>8/21/2011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B38EFA-A2B8-4DE7-AF88-A0C6726B452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2CDC9D-48F3-4F2D-B9C8-122DB740CE2B}" type="datetimeFigureOut">
              <a:rPr lang="en-US" smtClean="0"/>
              <a:pPr/>
              <a:t>8/21/2011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B38EFA-A2B8-4DE7-AF88-A0C6726B452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2CDC9D-48F3-4F2D-B9C8-122DB740CE2B}" type="datetimeFigureOut">
              <a:rPr lang="en-US" smtClean="0"/>
              <a:pPr/>
              <a:t>8/21/2011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B38EFA-A2B8-4DE7-AF88-A0C6726B452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6.jpeg"/><Relationship Id="rId2" Type="http://schemas.openxmlformats.org/officeDocument/2006/relationships/hyperlink" Target="http://www.marcomodi.it/gallery/anni-recenti/la-cura-dellanima.jpg.php" TargetMode="Externa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hyperlink" Target="http://www.marcomodi.it/gallery/anni-recenti/P2200002_1.JPG.php"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hyperlink" Target="http://www.collageart.org/link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facweb.cs.depaul.edu/sgrais/images/Gestalt/escher53.jpg" TargetMode="External"/><Relationship Id="rId3" Type="http://schemas.openxmlformats.org/officeDocument/2006/relationships/image" Target="../media/image2.jpeg"/><Relationship Id="rId7"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hyperlink" Target="http://facweb.cs.depaul.edu/sgrais/images/Gestalt/MOULIN~1.jpg" TargetMode="External"/><Relationship Id="rId5" Type="http://schemas.openxmlformats.org/officeDocument/2006/relationships/hyperlink" Target="http://facweb.cs.depaul.edu/sgrais/gestalt_principles.htm" TargetMode="External"/><Relationship Id="rId4" Type="http://schemas.openxmlformats.org/officeDocument/2006/relationships/image" Target="../media/image3.jpeg"/><Relationship Id="rId9"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hyperlink" Target="http://www.susanadameart.com/" TargetMode="Externa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274638"/>
            <a:ext cx="9144000" cy="487362"/>
          </a:xfrm>
        </p:spPr>
        <p:txBody>
          <a:bodyPr>
            <a:normAutofit fontScale="90000"/>
          </a:bodyPr>
          <a:lstStyle/>
          <a:p>
            <a:pPr algn="l"/>
            <a:r>
              <a:rPr lang="en-US" dirty="0" smtClean="0"/>
              <a:t>AP </a:t>
            </a:r>
            <a:r>
              <a:rPr lang="en-US" sz="3600" dirty="0" smtClean="0">
                <a:solidFill>
                  <a:srgbClr val="C00000"/>
                </a:solidFill>
              </a:rPr>
              <a:t> 15 minutes of your time for a critical message!</a:t>
            </a:r>
            <a:endParaRPr lang="en-US" sz="3600" dirty="0">
              <a:solidFill>
                <a:srgbClr val="C00000"/>
              </a:solidFill>
            </a:endParaRPr>
          </a:p>
        </p:txBody>
      </p:sp>
      <p:sp>
        <p:nvSpPr>
          <p:cNvPr id="5" name="Content Placeholder 4"/>
          <p:cNvSpPr>
            <a:spLocks noGrp="1"/>
          </p:cNvSpPr>
          <p:nvPr>
            <p:ph idx="1"/>
          </p:nvPr>
        </p:nvSpPr>
        <p:spPr>
          <a:xfrm>
            <a:off x="228600" y="1066800"/>
            <a:ext cx="8915400" cy="5562600"/>
          </a:xfrm>
        </p:spPr>
        <p:txBody>
          <a:bodyPr>
            <a:normAutofit fontScale="77500" lnSpcReduction="20000"/>
          </a:bodyPr>
          <a:lstStyle/>
          <a:p>
            <a:pPr>
              <a:buNone/>
            </a:pPr>
            <a:endParaRPr lang="en-US" dirty="0"/>
          </a:p>
          <a:p>
            <a:pPr>
              <a:buNone/>
            </a:pPr>
            <a:r>
              <a:rPr lang="en-US" dirty="0"/>
              <a:t> </a:t>
            </a:r>
            <a:r>
              <a:rPr lang="en-US" dirty="0" smtClean="0"/>
              <a:t>In </a:t>
            </a:r>
            <a:r>
              <a:rPr lang="en-US" dirty="0"/>
              <a:t>the 2D Design Portfolio, the </a:t>
            </a:r>
            <a:r>
              <a:rPr lang="en-US" b="1" dirty="0">
                <a:solidFill>
                  <a:srgbClr val="FF0000"/>
                </a:solidFill>
              </a:rPr>
              <a:t>design qualities of the work are </a:t>
            </a:r>
            <a:r>
              <a:rPr lang="en-US" b="1" dirty="0" smtClean="0">
                <a:solidFill>
                  <a:srgbClr val="FF0000"/>
                </a:solidFill>
              </a:rPr>
              <a:t>considered foremost</a:t>
            </a:r>
            <a:r>
              <a:rPr lang="en-US" b="1" dirty="0"/>
              <a:t>. </a:t>
            </a:r>
            <a:endParaRPr lang="en-US" b="1" dirty="0" smtClean="0"/>
          </a:p>
          <a:p>
            <a:pPr>
              <a:buNone/>
            </a:pPr>
            <a:r>
              <a:rPr lang="en-US" b="1" dirty="0" smtClean="0"/>
              <a:t>Active </a:t>
            </a:r>
            <a:r>
              <a:rPr lang="en-US" b="1" dirty="0"/>
              <a:t>engagement with the elements and principles of design is</a:t>
            </a:r>
            <a:br>
              <a:rPr lang="en-US" b="1" dirty="0"/>
            </a:br>
            <a:r>
              <a:rPr lang="en-US" b="1" dirty="0"/>
              <a:t>assessed. </a:t>
            </a:r>
            <a:endParaRPr lang="en-US" b="1" dirty="0" smtClean="0"/>
          </a:p>
          <a:p>
            <a:pPr>
              <a:buNone/>
            </a:pPr>
            <a:endParaRPr lang="en-US" b="1" dirty="0" smtClean="0"/>
          </a:p>
          <a:p>
            <a:pPr>
              <a:buNone/>
            </a:pPr>
            <a:r>
              <a:rPr lang="en-US" dirty="0" smtClean="0"/>
              <a:t>The </a:t>
            </a:r>
            <a:r>
              <a:rPr lang="en-US" dirty="0"/>
              <a:t>Readers ask themselves</a:t>
            </a:r>
            <a:r>
              <a:rPr lang="en-US" b="1" dirty="0"/>
              <a:t>: </a:t>
            </a:r>
            <a:endParaRPr lang="en-US" b="1" dirty="0" smtClean="0"/>
          </a:p>
          <a:p>
            <a:pPr marL="514350" indent="-514350">
              <a:buAutoNum type="arabicPeriod"/>
            </a:pPr>
            <a:r>
              <a:rPr lang="en-US" b="1" dirty="0" smtClean="0"/>
              <a:t>Is </a:t>
            </a:r>
            <a:r>
              <a:rPr lang="en-US" b="1" dirty="0">
                <a:solidFill>
                  <a:srgbClr val="C00000"/>
                </a:solidFill>
              </a:rPr>
              <a:t>understanding of the principles of</a:t>
            </a:r>
            <a:br>
              <a:rPr lang="en-US" b="1" dirty="0">
                <a:solidFill>
                  <a:srgbClr val="C00000"/>
                </a:solidFill>
              </a:rPr>
            </a:br>
            <a:r>
              <a:rPr lang="en-US" b="1" dirty="0">
                <a:solidFill>
                  <a:srgbClr val="C00000"/>
                </a:solidFill>
              </a:rPr>
              <a:t>design evident </a:t>
            </a:r>
            <a:r>
              <a:rPr lang="en-US" b="1" dirty="0"/>
              <a:t>in this work? </a:t>
            </a:r>
          </a:p>
          <a:p>
            <a:pPr marL="514350" indent="-514350">
              <a:buAutoNum type="arabicPeriod"/>
            </a:pPr>
            <a:r>
              <a:rPr lang="en-US" b="1" dirty="0" smtClean="0">
                <a:solidFill>
                  <a:srgbClr val="0070C0"/>
                </a:solidFill>
              </a:rPr>
              <a:t>Are </a:t>
            </a:r>
            <a:r>
              <a:rPr lang="en-US" b="1" dirty="0">
                <a:solidFill>
                  <a:srgbClr val="0070C0"/>
                </a:solidFill>
              </a:rPr>
              <a:t>the principles used intelligently and sensitively</a:t>
            </a:r>
            <a:br>
              <a:rPr lang="en-US" b="1" dirty="0">
                <a:solidFill>
                  <a:srgbClr val="0070C0"/>
                </a:solidFill>
              </a:rPr>
            </a:br>
            <a:r>
              <a:rPr lang="en-US" b="1" dirty="0">
                <a:solidFill>
                  <a:srgbClr val="0070C0"/>
                </a:solidFill>
              </a:rPr>
              <a:t>to contribute to its meaning? </a:t>
            </a:r>
            <a:endParaRPr lang="en-US" b="1" dirty="0" smtClean="0"/>
          </a:p>
          <a:p>
            <a:pPr marL="514350" indent="-514350">
              <a:buAutoNum type="arabicPeriod"/>
            </a:pPr>
            <a:r>
              <a:rPr lang="en-US" b="1" dirty="0" smtClean="0">
                <a:solidFill>
                  <a:srgbClr val="00B050"/>
                </a:solidFill>
              </a:rPr>
              <a:t>Were </a:t>
            </a:r>
            <a:r>
              <a:rPr lang="en-US" b="1" dirty="0">
                <a:solidFill>
                  <a:srgbClr val="00B050"/>
                </a:solidFill>
              </a:rPr>
              <a:t>the elements created and used in purposeful</a:t>
            </a:r>
            <a:br>
              <a:rPr lang="en-US" b="1" dirty="0">
                <a:solidFill>
                  <a:srgbClr val="00B050"/>
                </a:solidFill>
              </a:rPr>
            </a:br>
            <a:r>
              <a:rPr lang="en-US" b="1" dirty="0">
                <a:solidFill>
                  <a:srgbClr val="00B050"/>
                </a:solidFill>
              </a:rPr>
              <a:t>and imaginative ways? </a:t>
            </a:r>
            <a:endParaRPr lang="en-US" dirty="0" smtClean="0"/>
          </a:p>
          <a:p>
            <a:pPr marL="514350" indent="-514350">
              <a:buAutoNum type="arabicPeriod"/>
            </a:pPr>
            <a:r>
              <a:rPr lang="en-US" dirty="0" smtClean="0"/>
              <a:t>How </a:t>
            </a:r>
            <a:r>
              <a:rPr lang="en-US" dirty="0"/>
              <a:t>and </a:t>
            </a:r>
            <a:r>
              <a:rPr lang="en-US" b="1" dirty="0">
                <a:solidFill>
                  <a:srgbClr val="C00000"/>
                </a:solidFill>
              </a:rPr>
              <a:t>what does the interaction of the elements and</a:t>
            </a:r>
            <a:br>
              <a:rPr lang="en-US" b="1" dirty="0">
                <a:solidFill>
                  <a:srgbClr val="C00000"/>
                </a:solidFill>
              </a:rPr>
            </a:br>
            <a:r>
              <a:rPr lang="en-US" b="1" dirty="0">
                <a:solidFill>
                  <a:srgbClr val="C00000"/>
                </a:solidFill>
              </a:rPr>
              <a:t>principles of design contribute to the quality of the work</a:t>
            </a:r>
            <a:r>
              <a:rPr lang="en-US" b="1" dirty="0"/>
              <a: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868362"/>
          </a:xfrm>
        </p:spPr>
        <p:txBody>
          <a:bodyPr>
            <a:normAutofit fontScale="90000"/>
          </a:bodyPr>
          <a:lstStyle/>
          <a:p>
            <a:r>
              <a:rPr lang="en-US" sz="3200" dirty="0" smtClean="0"/>
              <a:t>Here is what the readers said about submissions in 2010:</a:t>
            </a:r>
            <a:endParaRPr lang="en-US" sz="3200" dirty="0"/>
          </a:p>
        </p:txBody>
      </p:sp>
      <p:sp>
        <p:nvSpPr>
          <p:cNvPr id="3" name="Content Placeholder 2"/>
          <p:cNvSpPr>
            <a:spLocks noGrp="1"/>
          </p:cNvSpPr>
          <p:nvPr>
            <p:ph idx="1"/>
          </p:nvPr>
        </p:nvSpPr>
        <p:spPr>
          <a:xfrm>
            <a:off x="0" y="1143000"/>
            <a:ext cx="9144000" cy="5410200"/>
          </a:xfrm>
        </p:spPr>
        <p:txBody>
          <a:bodyPr>
            <a:normAutofit fontScale="55000" lnSpcReduction="20000"/>
          </a:bodyPr>
          <a:lstStyle/>
          <a:p>
            <a:pPr>
              <a:buNone/>
            </a:pPr>
            <a:r>
              <a:rPr lang="en-US" dirty="0"/>
              <a:t>2-D Design </a:t>
            </a:r>
            <a:r>
              <a:rPr lang="en-US" dirty="0" smtClean="0"/>
              <a:t>Quality</a:t>
            </a:r>
          </a:p>
          <a:p>
            <a:pPr>
              <a:buNone/>
            </a:pPr>
            <a:r>
              <a:rPr lang="en-US" dirty="0"/>
              <a:t/>
            </a:r>
            <a:br>
              <a:rPr lang="en-US" dirty="0"/>
            </a:br>
            <a:r>
              <a:rPr lang="en-US" dirty="0"/>
              <a:t>Submissions for the 2-D Design Portfolio included some very inventive work, perhaps because there is such a range of media allowed. The Quality section remained very strong this year. </a:t>
            </a:r>
            <a:r>
              <a:rPr lang="en-US" b="1" dirty="0">
                <a:solidFill>
                  <a:srgbClr val="C00000"/>
                </a:solidFill>
              </a:rPr>
              <a:t>There were excellent examples of design-based photography and digital work</a:t>
            </a:r>
            <a:r>
              <a:rPr lang="en-US" dirty="0" smtClean="0">
                <a:solidFill>
                  <a:srgbClr val="C00000"/>
                </a:solidFill>
              </a:rPr>
              <a:t>. (which means they will grade this years photographs on a stricter scale.</a:t>
            </a:r>
          </a:p>
          <a:p>
            <a:pPr>
              <a:buNone/>
            </a:pPr>
            <a:endParaRPr lang="en-US" dirty="0" smtClean="0">
              <a:solidFill>
                <a:srgbClr val="C00000"/>
              </a:solidFill>
            </a:endParaRPr>
          </a:p>
          <a:p>
            <a:pPr>
              <a:buNone/>
            </a:pPr>
            <a:r>
              <a:rPr lang="en-US" dirty="0" smtClean="0"/>
              <a:t>2-D </a:t>
            </a:r>
            <a:r>
              <a:rPr lang="en-US" dirty="0"/>
              <a:t>Design </a:t>
            </a:r>
            <a:r>
              <a:rPr lang="en-US" dirty="0" smtClean="0"/>
              <a:t>Concentration</a:t>
            </a:r>
          </a:p>
          <a:p>
            <a:pPr>
              <a:buNone/>
            </a:pPr>
            <a:r>
              <a:rPr lang="en-US" dirty="0"/>
              <a:t/>
            </a:r>
            <a:br>
              <a:rPr lang="en-US" dirty="0"/>
            </a:br>
            <a:r>
              <a:rPr lang="en-US" dirty="0"/>
              <a:t>Readers felt that the </a:t>
            </a:r>
            <a:r>
              <a:rPr lang="en-US" b="1" dirty="0">
                <a:solidFill>
                  <a:srgbClr val="C00000"/>
                </a:solidFill>
              </a:rPr>
              <a:t>Concentration section remained problematic. Helping students define what a concentration is, as opposed to selecting work that seems to “go together,” is </a:t>
            </a:r>
            <a:r>
              <a:rPr lang="en-US" b="1" dirty="0" smtClean="0">
                <a:solidFill>
                  <a:srgbClr val="C00000"/>
                </a:solidFill>
              </a:rPr>
              <a:t>key.</a:t>
            </a:r>
          </a:p>
          <a:p>
            <a:pPr>
              <a:buNone/>
            </a:pPr>
            <a:endParaRPr lang="en-US" dirty="0" smtClean="0"/>
          </a:p>
          <a:p>
            <a:pPr>
              <a:buNone/>
            </a:pPr>
            <a:r>
              <a:rPr lang="en-US" dirty="0" smtClean="0"/>
              <a:t>2-D </a:t>
            </a:r>
            <a:r>
              <a:rPr lang="en-US" dirty="0"/>
              <a:t>Design </a:t>
            </a:r>
            <a:r>
              <a:rPr lang="en-US" dirty="0" smtClean="0"/>
              <a:t>Breadth</a:t>
            </a:r>
          </a:p>
          <a:p>
            <a:pPr>
              <a:buNone/>
            </a:pPr>
            <a:r>
              <a:rPr lang="en-US" dirty="0"/>
              <a:t/>
            </a:r>
            <a:br>
              <a:rPr lang="en-US" dirty="0"/>
            </a:br>
            <a:r>
              <a:rPr lang="en-US" b="1" dirty="0"/>
              <a:t>Like last year, </a:t>
            </a:r>
            <a:r>
              <a:rPr lang="en-US" b="1" dirty="0">
                <a:solidFill>
                  <a:srgbClr val="C00000"/>
                </a:solidFill>
              </a:rPr>
              <a:t>students often did not engage with a sufficient range of design issues.</a:t>
            </a:r>
            <a:r>
              <a:rPr lang="en-US" dirty="0"/>
              <a:t> Readers noted that the quality of the Breadth section was good, </a:t>
            </a:r>
            <a:r>
              <a:rPr lang="en-US" b="1" dirty="0">
                <a:solidFill>
                  <a:srgbClr val="C00000"/>
                </a:solidFill>
              </a:rPr>
              <a:t>but often students did not really display breadth in design issues</a:t>
            </a:r>
            <a:r>
              <a:rPr lang="en-US" dirty="0" smtClean="0">
                <a:solidFill>
                  <a:srgbClr val="C00000"/>
                </a:solidFill>
              </a:rPr>
              <a:t>.</a:t>
            </a:r>
          </a:p>
          <a:p>
            <a:pPr>
              <a:buNone/>
            </a:pPr>
            <a:r>
              <a:rPr lang="en-US" dirty="0" smtClean="0">
                <a:solidFill>
                  <a:srgbClr val="C00000"/>
                </a:solidFill>
              </a:rPr>
              <a:t> </a:t>
            </a:r>
            <a:endParaRPr lang="en-US" dirty="0" smtClean="0"/>
          </a:p>
          <a:p>
            <a:pPr>
              <a:buNone/>
            </a:pPr>
            <a:r>
              <a:rPr lang="en-US" dirty="0"/>
              <a:t>I</a:t>
            </a:r>
            <a:r>
              <a:rPr lang="en-US" dirty="0" smtClean="0"/>
              <a:t>nstead </a:t>
            </a:r>
            <a:r>
              <a:rPr lang="en-US" dirty="0"/>
              <a:t>they sometimes showed many different works, or works in a variety of media. </a:t>
            </a:r>
            <a:r>
              <a:rPr lang="en-US" b="1" dirty="0"/>
              <a:t>Active engagement with a broad range of design issues is one of the main requirements of this section of the portfolio.</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381000"/>
          </a:xfrm>
        </p:spPr>
        <p:txBody>
          <a:bodyPr>
            <a:normAutofit fontScale="90000"/>
          </a:bodyPr>
          <a:lstStyle/>
          <a:p>
            <a:r>
              <a:rPr lang="en-US" sz="2000" b="1" dirty="0" smtClean="0"/>
              <a:t>Principles of Art reviewed:</a:t>
            </a:r>
            <a:endParaRPr lang="en-US" sz="2000" b="1" dirty="0"/>
          </a:p>
        </p:txBody>
      </p:sp>
      <p:sp>
        <p:nvSpPr>
          <p:cNvPr id="3" name="Content Placeholder 2"/>
          <p:cNvSpPr>
            <a:spLocks noGrp="1"/>
          </p:cNvSpPr>
          <p:nvPr>
            <p:ph idx="1"/>
          </p:nvPr>
        </p:nvSpPr>
        <p:spPr>
          <a:xfrm>
            <a:off x="228600" y="533400"/>
            <a:ext cx="8763000" cy="6477000"/>
          </a:xfrm>
        </p:spPr>
        <p:txBody>
          <a:bodyPr>
            <a:noAutofit/>
          </a:bodyPr>
          <a:lstStyle/>
          <a:p>
            <a:pPr marL="514350" indent="-514350">
              <a:buNone/>
            </a:pPr>
            <a:r>
              <a:rPr lang="en-US" sz="1400" b="1" dirty="0" smtClean="0">
                <a:solidFill>
                  <a:srgbClr val="C00000"/>
                </a:solidFill>
              </a:rPr>
              <a:t>1. REPETITION </a:t>
            </a:r>
            <a:r>
              <a:rPr lang="en-US" sz="1400" b="1" dirty="0" smtClean="0"/>
              <a:t>can be accomplished in a number of ways: by </a:t>
            </a:r>
            <a:r>
              <a:rPr lang="en-US" sz="1400" b="1" dirty="0"/>
              <a:t>repeating </a:t>
            </a:r>
            <a:r>
              <a:rPr lang="en-US" sz="1400" b="1" dirty="0" smtClean="0"/>
              <a:t>a shape, line or colors in your work. Consider </a:t>
            </a:r>
            <a:r>
              <a:rPr lang="en-US" sz="1400" b="1" dirty="0"/>
              <a:t> </a:t>
            </a:r>
            <a:r>
              <a:rPr lang="en-US" sz="1400" b="1" dirty="0" smtClean="0"/>
              <a:t>playing with one of your pieces on Photoshop: repeat one of your </a:t>
            </a:r>
            <a:r>
              <a:rPr lang="en-US" sz="1400" b="1" dirty="0"/>
              <a:t>images in different colors (like Warhol</a:t>
            </a:r>
            <a:r>
              <a:rPr lang="en-US" sz="1400" b="1" dirty="0" smtClean="0"/>
              <a:t>), reverse it </a:t>
            </a:r>
            <a:r>
              <a:rPr lang="en-US" sz="1400" b="1" dirty="0"/>
              <a:t>and </a:t>
            </a:r>
            <a:r>
              <a:rPr lang="en-US" sz="1400" b="1" dirty="0" smtClean="0"/>
              <a:t>have the </a:t>
            </a:r>
            <a:r>
              <a:rPr lang="en-US" sz="1400" b="1" dirty="0"/>
              <a:t>images face each </a:t>
            </a:r>
            <a:r>
              <a:rPr lang="en-US" sz="1400" b="1" dirty="0" smtClean="0"/>
              <a:t>other or repeat them in a series, etc.--whatever </a:t>
            </a:r>
            <a:r>
              <a:rPr lang="en-US" sz="1400" b="1" dirty="0"/>
              <a:t>seems most appropriate for the </a:t>
            </a:r>
            <a:r>
              <a:rPr lang="en-US" sz="1400" b="1" dirty="0" smtClean="0"/>
              <a:t>work. </a:t>
            </a:r>
          </a:p>
          <a:p>
            <a:pPr marL="514350" indent="-514350">
              <a:buNone/>
            </a:pPr>
            <a:r>
              <a:rPr lang="en-US" sz="1400" b="1" dirty="0" smtClean="0">
                <a:solidFill>
                  <a:srgbClr val="C00000"/>
                </a:solidFill>
              </a:rPr>
              <a:t>2.  </a:t>
            </a:r>
            <a:r>
              <a:rPr lang="en-US" sz="1400" b="1" dirty="0">
                <a:solidFill>
                  <a:srgbClr val="C00000"/>
                </a:solidFill>
              </a:rPr>
              <a:t>EMPHASIS</a:t>
            </a:r>
            <a:r>
              <a:rPr lang="en-US" sz="1400" b="1" dirty="0"/>
              <a:t> through color, line or placement to bring the viewer's focus to the subject (which could be a shape, object or subject)-try cropping a photo in such a dramatic way as to thrust the viewer's eye to the focal point--perhaps everything is black and white except the focal point, or it is a contrasting or complementary color, etc. You might change the scale of the focal point to bring emphasis to </a:t>
            </a:r>
            <a:r>
              <a:rPr lang="en-US" sz="1400" b="1" dirty="0" smtClean="0"/>
              <a:t>it; the list is endless.</a:t>
            </a:r>
            <a:endParaRPr lang="en-US" sz="1400" dirty="0" smtClean="0"/>
          </a:p>
          <a:p>
            <a:pPr marL="514350" indent="-514350">
              <a:buNone/>
            </a:pPr>
            <a:r>
              <a:rPr lang="en-US" sz="1400" b="1" dirty="0" smtClean="0">
                <a:solidFill>
                  <a:srgbClr val="C00000"/>
                </a:solidFill>
              </a:rPr>
              <a:t>3. UNITY/VARIETY</a:t>
            </a:r>
            <a:r>
              <a:rPr lang="en-US" sz="1400" b="1" dirty="0" smtClean="0"/>
              <a:t>: find </a:t>
            </a:r>
            <a:r>
              <a:rPr lang="en-US" sz="1400" b="1" dirty="0"/>
              <a:t>a work that demonstrates unity/variety (this could be a photo, drawing or collage)</a:t>
            </a:r>
            <a:r>
              <a:rPr lang="en-US" sz="1400" dirty="0"/>
              <a:t> -can the work employ a variety of elements but be unified? How would you unify a work with a lot of texture, line, color, value, shape, etc? </a:t>
            </a:r>
            <a:endParaRPr lang="en-US" sz="1400" dirty="0" smtClean="0"/>
          </a:p>
          <a:p>
            <a:pPr marL="514350" indent="-514350">
              <a:buNone/>
            </a:pPr>
            <a:r>
              <a:rPr lang="en-US" sz="1400" b="1" dirty="0" smtClean="0">
                <a:solidFill>
                  <a:srgbClr val="C00000"/>
                </a:solidFill>
              </a:rPr>
              <a:t>4. CONTRAST</a:t>
            </a:r>
            <a:r>
              <a:rPr lang="en-US" sz="1400" b="1" dirty="0" smtClean="0"/>
              <a:t>-pure </a:t>
            </a:r>
            <a:r>
              <a:rPr lang="en-US" sz="1400" b="1" dirty="0"/>
              <a:t>black and white offers contrast, as do complementary </a:t>
            </a:r>
            <a:r>
              <a:rPr lang="en-US" sz="1400" b="1" dirty="0" smtClean="0"/>
              <a:t>colors. Charcoal pieces are usually a great example of contrast too.</a:t>
            </a:r>
          </a:p>
          <a:p>
            <a:pPr marL="514350" indent="-514350">
              <a:buNone/>
            </a:pPr>
            <a:r>
              <a:rPr lang="en-US" sz="1400" b="1" dirty="0" smtClean="0">
                <a:solidFill>
                  <a:srgbClr val="C00000"/>
                </a:solidFill>
              </a:rPr>
              <a:t>5. RHYTHM</a:t>
            </a:r>
            <a:r>
              <a:rPr lang="en-US" sz="1400" b="1" dirty="0" smtClean="0"/>
              <a:t>-do </a:t>
            </a:r>
            <a:r>
              <a:rPr lang="en-US" sz="1400" b="1" dirty="0"/>
              <a:t>you have an example of rhythm ?</a:t>
            </a:r>
            <a:r>
              <a:rPr lang="en-US" sz="1400" b="1" dirty="0" smtClean="0"/>
              <a:t> </a:t>
            </a:r>
            <a:r>
              <a:rPr lang="en-US" sz="1400" b="1" dirty="0"/>
              <a:t>A good photo that creates a nice rhythm through a series of carefully placed objects can serve this </a:t>
            </a:r>
            <a:r>
              <a:rPr lang="en-US" sz="1400" b="1" dirty="0" smtClean="0"/>
              <a:t>purpose . If you are confused, look at examples on AP website.</a:t>
            </a:r>
          </a:p>
          <a:p>
            <a:pPr marL="514350" indent="-514350">
              <a:buNone/>
            </a:pPr>
            <a:r>
              <a:rPr lang="en-US" sz="1400" b="1" dirty="0" smtClean="0">
                <a:solidFill>
                  <a:srgbClr val="C00000"/>
                </a:solidFill>
              </a:rPr>
              <a:t>6. PROPORTION/SCALE</a:t>
            </a:r>
            <a:r>
              <a:rPr lang="en-US" sz="1400" dirty="0" smtClean="0">
                <a:solidFill>
                  <a:srgbClr val="C00000"/>
                </a:solidFill>
              </a:rPr>
              <a:t>  </a:t>
            </a:r>
            <a:r>
              <a:rPr lang="en-US" sz="1400" dirty="0" smtClean="0"/>
              <a:t>An example </a:t>
            </a:r>
            <a:r>
              <a:rPr lang="en-US" sz="1400" dirty="0"/>
              <a:t>would be a tiny bug on a big leaf. To exaggerate </a:t>
            </a:r>
            <a:r>
              <a:rPr lang="en-US" sz="1400" b="1" dirty="0"/>
              <a:t>proportion/scale, you can use any media, including a montage or collage that exaggerates proportion. What if you created a montage using magazine pictures with little people sitting on silverware, pieces of fruit, or any other surreal composition? I have examples if you need </a:t>
            </a:r>
            <a:r>
              <a:rPr lang="en-US" sz="1400" b="1" dirty="0" smtClean="0"/>
              <a:t>them.</a:t>
            </a:r>
          </a:p>
          <a:p>
            <a:pPr marL="514350" indent="-514350">
              <a:buNone/>
            </a:pPr>
            <a:r>
              <a:rPr lang="en-US" sz="1400" b="1" dirty="0" smtClean="0">
                <a:solidFill>
                  <a:srgbClr val="C00000"/>
                </a:solidFill>
              </a:rPr>
              <a:t>7. FIGURE/GROUND</a:t>
            </a:r>
            <a:r>
              <a:rPr lang="en-US" sz="1400" dirty="0" smtClean="0">
                <a:solidFill>
                  <a:srgbClr val="C00000"/>
                </a:solidFill>
              </a:rPr>
              <a:t> </a:t>
            </a:r>
            <a:r>
              <a:rPr lang="en-US" sz="1400" dirty="0" smtClean="0"/>
              <a:t>consider </a:t>
            </a:r>
            <a:r>
              <a:rPr lang="en-US" sz="1400" dirty="0"/>
              <a:t>Escher and other famous figure/ground artists. Google figure ground relationships in </a:t>
            </a:r>
            <a:r>
              <a:rPr lang="en-US" sz="1400" dirty="0" smtClean="0"/>
              <a:t>art</a:t>
            </a:r>
          </a:p>
          <a:p>
            <a:pPr marL="514350" indent="-514350">
              <a:buNone/>
            </a:pPr>
            <a:r>
              <a:rPr lang="en-US" sz="1400" b="1" dirty="0" smtClean="0">
                <a:solidFill>
                  <a:srgbClr val="C00000"/>
                </a:solidFill>
              </a:rPr>
              <a:t>8.  </a:t>
            </a:r>
            <a:r>
              <a:rPr lang="en-US" sz="1400" b="1" dirty="0">
                <a:solidFill>
                  <a:srgbClr val="C00000"/>
                </a:solidFill>
              </a:rPr>
              <a:t>BALANCE: </a:t>
            </a:r>
            <a:r>
              <a:rPr lang="en-US" sz="1400" dirty="0"/>
              <a:t>For this, you could use a formal balance design, </a:t>
            </a:r>
            <a:r>
              <a:rPr lang="en-US" sz="1400" dirty="0" err="1" smtClean="0"/>
              <a:t>asymetrical</a:t>
            </a:r>
            <a:r>
              <a:rPr lang="en-US" sz="1400" dirty="0" smtClean="0"/>
              <a:t> </a:t>
            </a:r>
            <a:r>
              <a:rPr lang="en-US" sz="1400" dirty="0"/>
              <a:t>balance, radial </a:t>
            </a:r>
            <a:r>
              <a:rPr lang="en-US" sz="1400" dirty="0" smtClean="0"/>
              <a:t>balance...make sure  that all of your pieces do not display the same type of balance. Show some variety in your breadth.</a:t>
            </a:r>
            <a:r>
              <a:rPr lang="en-US" sz="1400" dirty="0"/>
              <a:t/>
            </a:r>
            <a:br>
              <a:rPr lang="en-US" sz="1400" dirty="0"/>
            </a:br>
            <a:endParaRPr lang="en-US" sz="1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dirty="0" smtClean="0"/>
              <a:t>Your Assignment for Breadth:</a:t>
            </a:r>
            <a:endParaRPr lang="en-US" dirty="0"/>
          </a:p>
        </p:txBody>
      </p:sp>
      <p:sp>
        <p:nvSpPr>
          <p:cNvPr id="3" name="Content Placeholder 2"/>
          <p:cNvSpPr>
            <a:spLocks noGrp="1"/>
          </p:cNvSpPr>
          <p:nvPr>
            <p:ph idx="1"/>
          </p:nvPr>
        </p:nvSpPr>
        <p:spPr>
          <a:xfrm>
            <a:off x="457200" y="914400"/>
            <a:ext cx="8229600" cy="5943600"/>
          </a:xfrm>
        </p:spPr>
        <p:txBody>
          <a:bodyPr>
            <a:normAutofit fontScale="92500" lnSpcReduction="10000"/>
          </a:bodyPr>
          <a:lstStyle/>
          <a:p>
            <a:pPr marL="514350" indent="-514350">
              <a:buAutoNum type="arabicPeriod"/>
            </a:pPr>
            <a:r>
              <a:rPr lang="en-US" dirty="0" smtClean="0"/>
              <a:t>Using the form on the next slide (or the one on the Wiki), list all 12 of your breadth pieces.</a:t>
            </a:r>
          </a:p>
          <a:p>
            <a:pPr marL="514350" indent="-514350">
              <a:buAutoNum type="arabicPeriod"/>
            </a:pPr>
            <a:r>
              <a:rPr lang="en-US" dirty="0" smtClean="0"/>
              <a:t>Indicate what </a:t>
            </a:r>
            <a:r>
              <a:rPr lang="en-US" dirty="0" smtClean="0">
                <a:solidFill>
                  <a:srgbClr val="FF0000"/>
                </a:solidFill>
              </a:rPr>
              <a:t>principle of art </a:t>
            </a:r>
            <a:r>
              <a:rPr lang="en-US" dirty="0" smtClean="0"/>
              <a:t>is used in each piece. Make SURE you have an example of all 8 principles in your breadth. This might require tweaking some of your old work on Adobe Photoshop or another such program.</a:t>
            </a:r>
          </a:p>
          <a:p>
            <a:pPr marL="514350" indent="-514350">
              <a:buAutoNum type="arabicPeriod"/>
            </a:pPr>
            <a:r>
              <a:rPr lang="en-US" dirty="0" smtClean="0">
                <a:solidFill>
                  <a:srgbClr val="FF0000"/>
                </a:solidFill>
              </a:rPr>
              <a:t>Record the physical size (measurements) </a:t>
            </a:r>
            <a:r>
              <a:rPr lang="en-US" dirty="0" smtClean="0"/>
              <a:t>of each piece; you will be required to do this when submitting to AP Board.</a:t>
            </a:r>
          </a:p>
          <a:p>
            <a:pPr marL="514350" indent="-514350">
              <a:buAutoNum type="arabicPeriod"/>
            </a:pPr>
            <a:r>
              <a:rPr lang="en-US" dirty="0" smtClean="0"/>
              <a:t>Photograph each piece, save it to the proper size (780 x 530 pixels) and save images in your class folder on the X drive.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457200"/>
          </a:xfrm>
        </p:spPr>
        <p:txBody>
          <a:bodyPr>
            <a:normAutofit/>
          </a:bodyPr>
          <a:lstStyle/>
          <a:p>
            <a:pPr algn="l"/>
            <a:r>
              <a:rPr lang="en-US" sz="2400" b="1" dirty="0" smtClean="0"/>
              <a:t>List each breadth piece below:	Principle of Design it represents:</a:t>
            </a:r>
            <a:endParaRPr lang="en-US" sz="2400" b="1" dirty="0"/>
          </a:p>
        </p:txBody>
      </p:sp>
      <p:sp>
        <p:nvSpPr>
          <p:cNvPr id="6" name="Content Placeholder 5"/>
          <p:cNvSpPr>
            <a:spLocks noGrp="1"/>
          </p:cNvSpPr>
          <p:nvPr>
            <p:ph sz="half" idx="1"/>
          </p:nvPr>
        </p:nvSpPr>
        <p:spPr>
          <a:xfrm>
            <a:off x="0" y="609600"/>
            <a:ext cx="4419600" cy="6248400"/>
          </a:xfrm>
        </p:spPr>
        <p:txBody>
          <a:bodyPr>
            <a:normAutofit lnSpcReduction="10000"/>
          </a:bodyPr>
          <a:lstStyle/>
          <a:p>
            <a:pPr>
              <a:buNone/>
            </a:pPr>
            <a:r>
              <a:rPr lang="en-US" dirty="0" smtClean="0"/>
              <a:t>1</a:t>
            </a:r>
            <a:r>
              <a:rPr lang="en-US" dirty="0"/>
              <a:t>.</a:t>
            </a:r>
            <a:r>
              <a:rPr lang="en-US" dirty="0" smtClean="0"/>
              <a:t>		</a:t>
            </a:r>
          </a:p>
          <a:p>
            <a:pPr>
              <a:buNone/>
            </a:pPr>
            <a:r>
              <a:rPr lang="en-US" dirty="0" smtClean="0"/>
              <a:t>2.		</a:t>
            </a:r>
          </a:p>
          <a:p>
            <a:pPr>
              <a:buNone/>
            </a:pPr>
            <a:r>
              <a:rPr lang="en-US" dirty="0" smtClean="0"/>
              <a:t>3.	</a:t>
            </a:r>
          </a:p>
          <a:p>
            <a:pPr>
              <a:buNone/>
            </a:pPr>
            <a:r>
              <a:rPr lang="en-US" dirty="0" smtClean="0"/>
              <a:t>4.	</a:t>
            </a:r>
          </a:p>
          <a:p>
            <a:pPr>
              <a:buNone/>
            </a:pPr>
            <a:r>
              <a:rPr lang="en-US" dirty="0" smtClean="0"/>
              <a:t>5.</a:t>
            </a:r>
          </a:p>
          <a:p>
            <a:pPr>
              <a:buNone/>
            </a:pPr>
            <a:r>
              <a:rPr lang="en-US" dirty="0" smtClean="0"/>
              <a:t>6.</a:t>
            </a:r>
          </a:p>
          <a:p>
            <a:pPr>
              <a:buNone/>
            </a:pPr>
            <a:r>
              <a:rPr lang="en-US" dirty="0" smtClean="0"/>
              <a:t>7.</a:t>
            </a:r>
          </a:p>
          <a:p>
            <a:pPr>
              <a:buNone/>
            </a:pPr>
            <a:r>
              <a:rPr lang="en-US" dirty="0" smtClean="0"/>
              <a:t>8.</a:t>
            </a:r>
          </a:p>
          <a:p>
            <a:pPr>
              <a:buNone/>
            </a:pPr>
            <a:r>
              <a:rPr lang="en-US" dirty="0" smtClean="0"/>
              <a:t>9.</a:t>
            </a:r>
          </a:p>
          <a:p>
            <a:pPr>
              <a:buNone/>
            </a:pPr>
            <a:r>
              <a:rPr lang="en-US" dirty="0" smtClean="0"/>
              <a:t>10.</a:t>
            </a:r>
          </a:p>
          <a:p>
            <a:pPr>
              <a:buNone/>
            </a:pPr>
            <a:r>
              <a:rPr lang="en-US" dirty="0" smtClean="0"/>
              <a:t>11.</a:t>
            </a:r>
          </a:p>
          <a:p>
            <a:pPr>
              <a:buNone/>
            </a:pPr>
            <a:r>
              <a:rPr lang="en-US" dirty="0" smtClean="0"/>
              <a:t>12.			</a:t>
            </a:r>
            <a:r>
              <a:rPr lang="en-US" sz="2100" dirty="0" smtClean="0">
                <a:solidFill>
                  <a:srgbClr val="C00000"/>
                </a:solidFill>
              </a:rPr>
              <a:t>l</a:t>
            </a:r>
          </a:p>
        </p:txBody>
      </p:sp>
      <p:sp>
        <p:nvSpPr>
          <p:cNvPr id="7" name="Content Placeholder 6"/>
          <p:cNvSpPr>
            <a:spLocks noGrp="1"/>
          </p:cNvSpPr>
          <p:nvPr>
            <p:ph sz="half" idx="2"/>
          </p:nvPr>
        </p:nvSpPr>
        <p:spPr>
          <a:xfrm>
            <a:off x="4419600" y="533400"/>
            <a:ext cx="4724400" cy="6096000"/>
          </a:xfrm>
        </p:spPr>
        <p:txBody>
          <a:bodyPr>
            <a:normAutofit lnSpcReduction="10000"/>
          </a:bodyPr>
          <a:lstStyle/>
          <a:p>
            <a:pPr>
              <a:buNone/>
            </a:pPr>
            <a:r>
              <a:rPr lang="en-US" dirty="0" smtClean="0"/>
              <a:t>1.				</a:t>
            </a:r>
          </a:p>
          <a:p>
            <a:pPr>
              <a:buNone/>
            </a:pPr>
            <a:r>
              <a:rPr lang="en-US" dirty="0" smtClean="0"/>
              <a:t>2.				</a:t>
            </a:r>
          </a:p>
          <a:p>
            <a:pPr>
              <a:buNone/>
            </a:pPr>
            <a:r>
              <a:rPr lang="en-US" dirty="0" smtClean="0"/>
              <a:t>3. 				</a:t>
            </a:r>
          </a:p>
          <a:p>
            <a:pPr>
              <a:buNone/>
            </a:pPr>
            <a:r>
              <a:rPr lang="en-US" dirty="0" smtClean="0"/>
              <a:t>4.</a:t>
            </a:r>
          </a:p>
          <a:p>
            <a:pPr>
              <a:buNone/>
            </a:pPr>
            <a:r>
              <a:rPr lang="en-US" dirty="0" smtClean="0"/>
              <a:t>5.</a:t>
            </a:r>
          </a:p>
          <a:p>
            <a:pPr>
              <a:buNone/>
            </a:pPr>
            <a:r>
              <a:rPr lang="en-US" dirty="0" smtClean="0"/>
              <a:t>6.</a:t>
            </a:r>
          </a:p>
          <a:p>
            <a:pPr>
              <a:buNone/>
            </a:pPr>
            <a:r>
              <a:rPr lang="en-US" dirty="0" smtClean="0"/>
              <a:t>7.</a:t>
            </a:r>
          </a:p>
          <a:p>
            <a:pPr>
              <a:buNone/>
            </a:pPr>
            <a:r>
              <a:rPr lang="en-US" dirty="0" smtClean="0"/>
              <a:t>8.</a:t>
            </a:r>
          </a:p>
          <a:p>
            <a:pPr>
              <a:buNone/>
            </a:pPr>
            <a:r>
              <a:rPr lang="en-US" dirty="0" smtClean="0"/>
              <a:t>9.</a:t>
            </a:r>
          </a:p>
          <a:p>
            <a:pPr>
              <a:buNone/>
            </a:pPr>
            <a:r>
              <a:rPr lang="en-US" dirty="0" smtClean="0"/>
              <a:t>10.</a:t>
            </a:r>
          </a:p>
          <a:p>
            <a:pPr>
              <a:buNone/>
            </a:pPr>
            <a:r>
              <a:rPr lang="en-US" dirty="0" smtClean="0"/>
              <a:t>11.</a:t>
            </a:r>
          </a:p>
          <a:p>
            <a:pPr>
              <a:buNone/>
            </a:pPr>
            <a:r>
              <a:rPr lang="en-US" dirty="0" smtClean="0"/>
              <a:t>12.</a:t>
            </a:r>
          </a:p>
          <a:p>
            <a:pPr>
              <a:buNone/>
            </a:pP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3" descr="C:\Documents and Settings\tmays\Desktop\will farrell\black and white.jpg"/>
          <p:cNvPicPr>
            <a:picLocks noGrp="1" noChangeAspect="1" noChangeArrowheads="1"/>
          </p:cNvPicPr>
          <p:nvPr>
            <p:ph sz="half" idx="4294967295"/>
          </p:nvPr>
        </p:nvPicPr>
        <p:blipFill>
          <a:blip r:embed="rId2" cstate="print"/>
          <a:stretch>
            <a:fillRect/>
          </a:stretch>
        </p:blipFill>
        <p:spPr bwMode="auto">
          <a:xfrm>
            <a:off x="381000" y="1600200"/>
            <a:ext cx="4648200" cy="4621213"/>
          </a:xfrm>
          <a:prstGeom prst="rect">
            <a:avLst/>
          </a:prstGeom>
          <a:noFill/>
        </p:spPr>
      </p:pic>
      <p:sp>
        <p:nvSpPr>
          <p:cNvPr id="10" name="Title 9"/>
          <p:cNvSpPr>
            <a:spLocks noGrp="1"/>
          </p:cNvSpPr>
          <p:nvPr>
            <p:ph type="title" idx="4294967295"/>
          </p:nvPr>
        </p:nvSpPr>
        <p:spPr>
          <a:xfrm>
            <a:off x="0" y="274638"/>
            <a:ext cx="8229600" cy="487362"/>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t>
            </a:r>
            <a:r>
              <a:rPr lang="en-US" sz="2200" dirty="0" smtClean="0"/>
              <a:t>Pattern and variety </a:t>
            </a:r>
            <a:endParaRPr lang="en-US" sz="2200" dirty="0"/>
          </a:p>
        </p:txBody>
      </p:sp>
      <p:pic>
        <p:nvPicPr>
          <p:cNvPr id="27654" name="Picture 6"/>
          <p:cNvPicPr>
            <a:picLocks noGrp="1" noChangeAspect="1" noChangeArrowheads="1"/>
          </p:cNvPicPr>
          <p:nvPr>
            <p:ph sz="half" idx="4294967295"/>
          </p:nvPr>
        </p:nvPicPr>
        <p:blipFill>
          <a:blip r:embed="rId3" cstate="print"/>
          <a:srcRect/>
          <a:stretch>
            <a:fillRect/>
          </a:stretch>
        </p:blipFill>
        <p:spPr bwMode="auto">
          <a:xfrm>
            <a:off x="6019800" y="1752600"/>
            <a:ext cx="2943225" cy="4525963"/>
          </a:xfrm>
          <a:prstGeom prst="rect">
            <a:avLst/>
          </a:prstGeom>
          <a:noFill/>
          <a:ln w="9525">
            <a:noFill/>
            <a:miter lim="800000"/>
            <a:headEnd/>
            <a:tailEnd/>
          </a:ln>
          <a:effectLst/>
        </p:spPr>
      </p:pic>
      <p:sp>
        <p:nvSpPr>
          <p:cNvPr id="13" name="TextBox 12"/>
          <p:cNvSpPr txBox="1"/>
          <p:nvPr/>
        </p:nvSpPr>
        <p:spPr>
          <a:xfrm>
            <a:off x="0" y="1143000"/>
            <a:ext cx="4648200" cy="369332"/>
          </a:xfrm>
          <a:prstGeom prst="rect">
            <a:avLst/>
          </a:prstGeom>
          <a:noFill/>
        </p:spPr>
        <p:txBody>
          <a:bodyPr wrap="square" rtlCol="0">
            <a:spAutoFit/>
          </a:bodyPr>
          <a:lstStyle/>
          <a:p>
            <a:r>
              <a:rPr lang="en-US" dirty="0" smtClean="0"/>
              <a:t>              Figure Ground and Contrast </a:t>
            </a:r>
            <a:endParaRPr lang="en-US" dirty="0"/>
          </a:p>
        </p:txBody>
      </p:sp>
      <p:sp>
        <p:nvSpPr>
          <p:cNvPr id="14" name="TextBox 13"/>
          <p:cNvSpPr txBox="1"/>
          <p:nvPr/>
        </p:nvSpPr>
        <p:spPr>
          <a:xfrm>
            <a:off x="0" y="228600"/>
            <a:ext cx="9874072" cy="646331"/>
          </a:xfrm>
          <a:prstGeom prst="rect">
            <a:avLst/>
          </a:prstGeom>
          <a:noFill/>
        </p:spPr>
        <p:txBody>
          <a:bodyPr wrap="square" rtlCol="0">
            <a:spAutoFit/>
          </a:bodyPr>
          <a:lstStyle/>
          <a:p>
            <a:r>
              <a:rPr lang="en-US" dirty="0" smtClean="0"/>
              <a:t>What do you think these scored in the breadth portion? What is your rational for the score?</a:t>
            </a:r>
          </a:p>
          <a:p>
            <a:r>
              <a:rPr lang="en-US" dirty="0" smtClean="0"/>
              <a:t>Can you back your score up using the AP Rubric?</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Which way is your favorite? Flipping took less than 30 seconds and is worth a try. </a:t>
            </a:r>
            <a:endParaRPr lang="en-US" sz="3200" dirty="0"/>
          </a:p>
        </p:txBody>
      </p:sp>
      <p:pic>
        <p:nvPicPr>
          <p:cNvPr id="5" name="Picture 6"/>
          <p:cNvPicPr>
            <a:picLocks noGrp="1" noChangeAspect="1" noChangeArrowheads="1"/>
          </p:cNvPicPr>
          <p:nvPr>
            <p:ph sz="half" idx="2"/>
          </p:nvPr>
        </p:nvPicPr>
        <p:blipFill>
          <a:blip r:embed="rId2" cstate="print"/>
          <a:srcRect/>
          <a:stretch>
            <a:fillRect/>
          </a:stretch>
        </p:blipFill>
        <p:spPr bwMode="auto">
          <a:xfrm flipH="1">
            <a:off x="6096000" y="1524000"/>
            <a:ext cx="2943113" cy="4525963"/>
          </a:xfrm>
          <a:prstGeom prst="rect">
            <a:avLst/>
          </a:prstGeom>
          <a:noFill/>
          <a:ln w="9525">
            <a:noFill/>
            <a:miter lim="800000"/>
            <a:headEnd/>
            <a:tailEnd/>
          </a:ln>
          <a:effectLst/>
        </p:spPr>
      </p:pic>
      <p:pic>
        <p:nvPicPr>
          <p:cNvPr id="6" name="Picture 6"/>
          <p:cNvPicPr>
            <a:picLocks noGrp="1" noChangeAspect="1" noChangeArrowheads="1"/>
          </p:cNvPicPr>
          <p:nvPr>
            <p:ph sz="half" idx="1"/>
          </p:nvPr>
        </p:nvPicPr>
        <p:blipFill>
          <a:blip r:embed="rId2" cstate="print"/>
          <a:srcRect/>
          <a:stretch>
            <a:fillRect/>
          </a:stretch>
        </p:blipFill>
        <p:spPr bwMode="auto">
          <a:xfrm>
            <a:off x="3200400" y="1524000"/>
            <a:ext cx="2943113" cy="4525963"/>
          </a:xfrm>
          <a:prstGeom prst="rect">
            <a:avLst/>
          </a:prstGeom>
          <a:noFill/>
          <a:ln w="9525">
            <a:noFill/>
            <a:miter lim="800000"/>
            <a:headEnd/>
            <a:tailEnd/>
          </a:ln>
          <a:effectLst/>
        </p:spPr>
      </p:pic>
      <p:pic>
        <p:nvPicPr>
          <p:cNvPr id="7" name="Picture 6"/>
          <p:cNvPicPr>
            <a:picLocks noChangeAspect="1" noChangeArrowheads="1"/>
          </p:cNvPicPr>
          <p:nvPr/>
        </p:nvPicPr>
        <p:blipFill>
          <a:blip r:embed="rId2" cstate="print"/>
          <a:srcRect/>
          <a:stretch>
            <a:fillRect/>
          </a:stretch>
        </p:blipFill>
        <p:spPr bwMode="auto">
          <a:xfrm>
            <a:off x="457200" y="1828800"/>
            <a:ext cx="2163671" cy="3327199"/>
          </a:xfrm>
          <a:prstGeom prst="rect">
            <a:avLst/>
          </a:prstGeom>
          <a:noFill/>
          <a:ln w="9525">
            <a:noFill/>
            <a:miter lim="800000"/>
            <a:headEnd/>
            <a:tailEnd/>
          </a:ln>
          <a:effectLst/>
        </p:spPr>
      </p:pic>
      <p:sp>
        <p:nvSpPr>
          <p:cNvPr id="3" name="TextBox 2"/>
          <p:cNvSpPr txBox="1"/>
          <p:nvPr/>
        </p:nvSpPr>
        <p:spPr>
          <a:xfrm>
            <a:off x="1066800" y="5410200"/>
            <a:ext cx="886781" cy="369332"/>
          </a:xfrm>
          <a:prstGeom prst="rect">
            <a:avLst/>
          </a:prstGeom>
          <a:noFill/>
        </p:spPr>
        <p:txBody>
          <a:bodyPr wrap="none" rtlCol="0">
            <a:spAutoFit/>
          </a:bodyPr>
          <a:lstStyle/>
          <a:p>
            <a:r>
              <a:rPr lang="en-US" dirty="0" smtClean="0"/>
              <a:t>original</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9372600" cy="1143000"/>
          </a:xfrm>
        </p:spPr>
        <p:txBody>
          <a:bodyPr>
            <a:noAutofit/>
          </a:bodyPr>
          <a:lstStyle/>
          <a:p>
            <a:r>
              <a:rPr lang="en-US" sz="2800" dirty="0" smtClean="0"/>
              <a:t>What do you think about this figure/ground? Did Rachel add another component with repetition?</a:t>
            </a:r>
            <a:endParaRPr lang="en-US" sz="2800" dirty="0"/>
          </a:p>
        </p:txBody>
      </p:sp>
      <p:pic>
        <p:nvPicPr>
          <p:cNvPr id="4" name="Content Placeholder 3" descr="cowskull design final.tif"/>
          <p:cNvPicPr>
            <a:picLocks noGrp="1" noChangeAspect="1"/>
          </p:cNvPicPr>
          <p:nvPr>
            <p:ph idx="1"/>
          </p:nvPr>
        </p:nvPicPr>
        <p:blipFill>
          <a:blip r:embed="rId2" cstate="print"/>
          <a:stretch>
            <a:fillRect/>
          </a:stretch>
        </p:blipFill>
        <p:spPr>
          <a:xfrm>
            <a:off x="4724400" y="1600200"/>
            <a:ext cx="3672851" cy="4913304"/>
          </a:xfrm>
        </p:spPr>
      </p:pic>
      <p:pic>
        <p:nvPicPr>
          <p:cNvPr id="5" name="Content Placeholder 3" descr="cowskull design final.tif"/>
          <p:cNvPicPr>
            <a:picLocks noChangeAspect="1"/>
          </p:cNvPicPr>
          <p:nvPr/>
        </p:nvPicPr>
        <p:blipFill rotWithShape="1">
          <a:blip r:embed="rId2" cstate="print"/>
          <a:srcRect l="-1" t="-89" r="46948" b="49574"/>
          <a:stretch/>
        </p:blipFill>
        <p:spPr>
          <a:xfrm flipV="1">
            <a:off x="990600" y="1981200"/>
            <a:ext cx="1948543" cy="2481943"/>
          </a:xfrm>
          <a:prstGeom prst="rect">
            <a:avLst/>
          </a:prstGeom>
        </p:spPr>
      </p:pic>
      <p:sp>
        <p:nvSpPr>
          <p:cNvPr id="3" name="TextBox 2"/>
          <p:cNvSpPr txBox="1"/>
          <p:nvPr/>
        </p:nvSpPr>
        <p:spPr>
          <a:xfrm>
            <a:off x="1143000" y="4953000"/>
            <a:ext cx="1540486" cy="369332"/>
          </a:xfrm>
          <a:prstGeom prst="rect">
            <a:avLst/>
          </a:prstGeom>
          <a:noFill/>
        </p:spPr>
        <p:txBody>
          <a:bodyPr wrap="none" rtlCol="0">
            <a:spAutoFit/>
          </a:bodyPr>
          <a:lstStyle/>
          <a:p>
            <a:r>
              <a:rPr lang="en-US" dirty="0" smtClean="0"/>
              <a:t>Original image</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try several ideas:</a:t>
            </a:r>
            <a:endParaRPr lang="en-US" dirty="0"/>
          </a:p>
        </p:txBody>
      </p:sp>
      <p:sp>
        <p:nvSpPr>
          <p:cNvPr id="3" name="Content Placeholder 2"/>
          <p:cNvSpPr>
            <a:spLocks noGrp="1"/>
          </p:cNvSpPr>
          <p:nvPr>
            <p:ph sz="half" idx="1"/>
          </p:nvPr>
        </p:nvSpPr>
        <p:spPr/>
        <p:txBody>
          <a:bodyPr>
            <a:normAutofit fontScale="92500" lnSpcReduction="10000"/>
          </a:bodyPr>
          <a:lstStyle/>
          <a:p>
            <a:r>
              <a:rPr lang="en-US" dirty="0" smtClean="0"/>
              <a:t>What would this score?</a:t>
            </a:r>
          </a:p>
          <a:p>
            <a:endParaRPr lang="en-US" dirty="0"/>
          </a:p>
          <a:p>
            <a:r>
              <a:rPr lang="en-US" dirty="0" smtClean="0"/>
              <a:t>There is something weak about the shoulder in the background? Could there be a plagiarism issue? (this is an image copied from a magazine by previous AP student).</a:t>
            </a:r>
          </a:p>
          <a:p>
            <a:endParaRPr lang="en-US" dirty="0"/>
          </a:p>
          <a:p>
            <a:r>
              <a:rPr lang="en-US" dirty="0" smtClean="0"/>
              <a:t>Next slide, please.</a:t>
            </a:r>
            <a:endParaRPr lang="en-US" dirty="0"/>
          </a:p>
        </p:txBody>
      </p:sp>
      <p:pic>
        <p:nvPicPr>
          <p:cNvPr id="5" name="Content Placeholder 4" descr="pencil drawing of man.jpg"/>
          <p:cNvPicPr>
            <a:picLocks noGrp="1" noChangeAspect="1"/>
          </p:cNvPicPr>
          <p:nvPr>
            <p:ph sz="half" idx="2"/>
          </p:nvPr>
        </p:nvPicPr>
        <p:blipFill>
          <a:blip r:embed="rId2" cstate="print"/>
          <a:stretch>
            <a:fillRect/>
          </a:stretch>
        </p:blipFill>
        <p:spPr>
          <a:xfrm>
            <a:off x="5002778" y="1600200"/>
            <a:ext cx="3329444" cy="4525963"/>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a:xfrm>
            <a:off x="-228600" y="274638"/>
            <a:ext cx="9372600" cy="1143000"/>
          </a:xfrm>
        </p:spPr>
        <p:txBody>
          <a:bodyPr>
            <a:normAutofit/>
          </a:bodyPr>
          <a:lstStyle/>
          <a:p>
            <a:r>
              <a:rPr lang="en-US" sz="2800" dirty="0" smtClean="0"/>
              <a:t>Could you change the meaning with color? Diffused anger?</a:t>
            </a:r>
            <a:endParaRPr lang="en-US" sz="2800" dirty="0"/>
          </a:p>
        </p:txBody>
      </p:sp>
      <p:pic>
        <p:nvPicPr>
          <p:cNvPr id="28675" name="Picture 3" descr="C:\Documents and Settings\tmays\Desktop\will farrell\pencil drawing of man red.jpg"/>
          <p:cNvPicPr>
            <a:picLocks noGrp="1" noChangeAspect="1" noChangeArrowheads="1"/>
          </p:cNvPicPr>
          <p:nvPr>
            <p:ph sz="half" idx="4294967295"/>
          </p:nvPr>
        </p:nvPicPr>
        <p:blipFill>
          <a:blip r:embed="rId2" cstate="print"/>
          <a:stretch>
            <a:fillRect/>
          </a:stretch>
        </p:blipFill>
        <p:spPr bwMode="auto">
          <a:xfrm>
            <a:off x="0" y="1295400"/>
            <a:ext cx="3328988" cy="4525963"/>
          </a:xfrm>
          <a:prstGeom prst="rect">
            <a:avLst/>
          </a:prstGeom>
          <a:noFill/>
        </p:spPr>
      </p:pic>
      <p:pic>
        <p:nvPicPr>
          <p:cNvPr id="28677" name="Picture 5" descr="C:\Documents and Settings\tmays\Desktop\will farrell\pencil drawing of man violet.jpg"/>
          <p:cNvPicPr>
            <a:picLocks noGrp="1" noChangeAspect="1" noChangeArrowheads="1"/>
          </p:cNvPicPr>
          <p:nvPr>
            <p:ph idx="1"/>
          </p:nvPr>
        </p:nvPicPr>
        <p:blipFill>
          <a:blip r:embed="rId3" cstate="print"/>
          <a:stretch>
            <a:fillRect/>
          </a:stretch>
        </p:blipFill>
        <p:spPr bwMode="auto">
          <a:xfrm>
            <a:off x="2895600" y="1295400"/>
            <a:ext cx="3329444" cy="4525963"/>
          </a:xfrm>
          <a:prstGeom prst="rect">
            <a:avLst/>
          </a:prstGeom>
          <a:noFill/>
        </p:spPr>
      </p:pic>
      <p:pic>
        <p:nvPicPr>
          <p:cNvPr id="28683" name="Picture 11" descr="C:\Documents and Settings\tmays\Desktop\will farrell\pencil drawing of man bluer violet.jpg"/>
          <p:cNvPicPr>
            <a:picLocks noChangeAspect="1" noChangeArrowheads="1"/>
          </p:cNvPicPr>
          <p:nvPr/>
        </p:nvPicPr>
        <p:blipFill>
          <a:blip r:embed="rId4" cstate="print"/>
          <a:srcRect/>
          <a:stretch>
            <a:fillRect/>
          </a:stretch>
        </p:blipFill>
        <p:spPr bwMode="auto">
          <a:xfrm>
            <a:off x="5828862" y="1295400"/>
            <a:ext cx="3315138" cy="4506516"/>
          </a:xfrm>
          <a:prstGeom prst="rect">
            <a:avLst/>
          </a:prstGeom>
          <a:noFill/>
        </p:spPr>
      </p:pic>
      <p:sp>
        <p:nvSpPr>
          <p:cNvPr id="20" name="TextBox 19"/>
          <p:cNvSpPr txBox="1"/>
          <p:nvPr/>
        </p:nvSpPr>
        <p:spPr>
          <a:xfrm>
            <a:off x="990600" y="6324600"/>
            <a:ext cx="6716454" cy="369332"/>
          </a:xfrm>
          <a:prstGeom prst="rect">
            <a:avLst/>
          </a:prstGeom>
          <a:noFill/>
        </p:spPr>
        <p:txBody>
          <a:bodyPr wrap="none" rtlCol="0">
            <a:spAutoFit/>
          </a:bodyPr>
          <a:lstStyle/>
          <a:p>
            <a:r>
              <a:rPr lang="en-US" dirty="0" smtClean="0"/>
              <a:t>Do we have a little repetition now? This took me less than 10 minutes.</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his present evil in complementary colors.jpg"/>
          <p:cNvPicPr>
            <a:picLocks noGrp="1" noChangeAspect="1"/>
          </p:cNvPicPr>
          <p:nvPr>
            <p:ph sz="half" idx="4294967295"/>
          </p:nvPr>
        </p:nvPicPr>
        <p:blipFill>
          <a:blip r:embed="rId2" cstate="print"/>
          <a:stretch>
            <a:fillRect/>
          </a:stretch>
        </p:blipFill>
        <p:spPr>
          <a:xfrm>
            <a:off x="457200" y="152400"/>
            <a:ext cx="4697058" cy="6382895"/>
          </a:xfrm>
        </p:spPr>
      </p:pic>
      <p:sp>
        <p:nvSpPr>
          <p:cNvPr id="5" name="Content Placeholder 4"/>
          <p:cNvSpPr>
            <a:spLocks noGrp="1"/>
          </p:cNvSpPr>
          <p:nvPr>
            <p:ph sz="half" idx="4294967295"/>
          </p:nvPr>
        </p:nvSpPr>
        <p:spPr>
          <a:xfrm>
            <a:off x="5105400" y="1600200"/>
            <a:ext cx="4038600" cy="4525963"/>
          </a:xfrm>
        </p:spPr>
        <p:txBody>
          <a:bodyPr/>
          <a:lstStyle/>
          <a:p>
            <a:pPr>
              <a:buNone/>
            </a:pPr>
            <a:r>
              <a:rPr lang="en-US" dirty="0" smtClean="0"/>
              <a:t>   Or add filters and change completely?  Evokes feeling of EVIL…</a:t>
            </a:r>
          </a:p>
          <a:p>
            <a:pPr>
              <a:buNone/>
            </a:pPr>
            <a:endParaRPr lang="en-US" dirty="0"/>
          </a:p>
          <a:p>
            <a:pPr>
              <a:buNone/>
            </a:pPr>
            <a:r>
              <a:rPr lang="en-US" dirty="0" smtClean="0"/>
              <a:t>    Would either of the new ones score higher? If so, why?</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9753600" cy="868362"/>
          </a:xfrm>
        </p:spPr>
        <p:txBody>
          <a:bodyPr>
            <a:normAutofit/>
          </a:bodyPr>
          <a:lstStyle/>
          <a:p>
            <a:r>
              <a:rPr lang="en-US" sz="2400" dirty="0" smtClean="0">
                <a:solidFill>
                  <a:srgbClr val="7030A0"/>
                </a:solidFill>
              </a:rPr>
              <a:t>These words were copied from the AP website regarding the reading of portfolios at AP Board:</a:t>
            </a:r>
            <a:endParaRPr lang="en-US" sz="2400" dirty="0">
              <a:solidFill>
                <a:srgbClr val="7030A0"/>
              </a:solidFill>
            </a:endParaRPr>
          </a:p>
        </p:txBody>
      </p:sp>
      <p:sp>
        <p:nvSpPr>
          <p:cNvPr id="3" name="Content Placeholder 2"/>
          <p:cNvSpPr>
            <a:spLocks noGrp="1"/>
          </p:cNvSpPr>
          <p:nvPr>
            <p:ph idx="1"/>
          </p:nvPr>
        </p:nvSpPr>
        <p:spPr>
          <a:xfrm>
            <a:off x="152400" y="1447800"/>
            <a:ext cx="8763000" cy="5257800"/>
          </a:xfrm>
        </p:spPr>
        <p:txBody>
          <a:bodyPr>
            <a:normAutofit fontScale="70000" lnSpcReduction="20000"/>
          </a:bodyPr>
          <a:lstStyle/>
          <a:p>
            <a:pPr>
              <a:buNone/>
            </a:pPr>
            <a:r>
              <a:rPr lang="en-US" dirty="0" smtClean="0"/>
              <a:t>     The </a:t>
            </a:r>
            <a:r>
              <a:rPr lang="en-US" dirty="0"/>
              <a:t>principles of design (</a:t>
            </a:r>
            <a:r>
              <a:rPr lang="en-US" b="1" dirty="0"/>
              <a:t>unity/variety, balance, emphasis, contrast, </a:t>
            </a:r>
            <a:r>
              <a:rPr lang="en-US" b="1" dirty="0" smtClean="0"/>
              <a:t>rhythm, repetition</a:t>
            </a:r>
            <a:r>
              <a:rPr lang="en-US" b="1" dirty="0"/>
              <a:t>, proportion/scale, figure/ground relationships</a:t>
            </a:r>
            <a:r>
              <a:rPr lang="en-US" dirty="0"/>
              <a:t>), </a:t>
            </a:r>
            <a:r>
              <a:rPr lang="en-US" b="1" dirty="0"/>
              <a:t>articulated through </a:t>
            </a:r>
            <a:r>
              <a:rPr lang="en-US" b="1" dirty="0" smtClean="0"/>
              <a:t>the visual </a:t>
            </a:r>
            <a:r>
              <a:rPr lang="en-US" b="1" dirty="0"/>
              <a:t>elements</a:t>
            </a:r>
            <a:r>
              <a:rPr lang="en-US" dirty="0"/>
              <a:t> (line, shape, color, value, texture, space), </a:t>
            </a:r>
            <a:r>
              <a:rPr lang="en-US" b="1" dirty="0"/>
              <a:t>help guide artists in </a:t>
            </a:r>
            <a:r>
              <a:rPr lang="en-US" b="1" dirty="0" smtClean="0"/>
              <a:t>making decisions </a:t>
            </a:r>
            <a:r>
              <a:rPr lang="en-US" b="1" dirty="0"/>
              <a:t>about how to organize the elements on a picture plane in order to </a:t>
            </a:r>
            <a:r>
              <a:rPr lang="en-US" b="1" dirty="0" smtClean="0"/>
              <a:t>communicate content</a:t>
            </a:r>
            <a:r>
              <a:rPr lang="en-US" b="1" dirty="0"/>
              <a:t>.</a:t>
            </a:r>
            <a:r>
              <a:rPr lang="en-US" dirty="0"/>
              <a:t> </a:t>
            </a:r>
            <a:br>
              <a:rPr lang="en-US" dirty="0"/>
            </a:br>
            <a:r>
              <a:rPr lang="en-US" dirty="0"/>
              <a:t/>
            </a:r>
            <a:br>
              <a:rPr lang="en-US" dirty="0"/>
            </a:br>
            <a:r>
              <a:rPr lang="en-US" dirty="0">
                <a:solidFill>
                  <a:srgbClr val="C00000"/>
                </a:solidFill>
              </a:rPr>
              <a:t>Effective design is possible </a:t>
            </a:r>
            <a:r>
              <a:rPr lang="en-US" dirty="0">
                <a:solidFill>
                  <a:srgbClr val="7030A0"/>
                </a:solidFill>
              </a:rPr>
              <a:t>whether one uses representational </a:t>
            </a:r>
            <a:r>
              <a:rPr lang="en-US" dirty="0" smtClean="0">
                <a:solidFill>
                  <a:srgbClr val="7030A0"/>
                </a:solidFill>
              </a:rPr>
              <a:t>or abstract </a:t>
            </a:r>
            <a:r>
              <a:rPr lang="en-US" dirty="0">
                <a:solidFill>
                  <a:srgbClr val="7030A0"/>
                </a:solidFill>
              </a:rPr>
              <a:t>approaches to art.</a:t>
            </a:r>
            <a:r>
              <a:rPr lang="en-US" dirty="0"/>
              <a:t/>
            </a:r>
            <a:br>
              <a:rPr lang="en-US" dirty="0"/>
            </a:br>
            <a:r>
              <a:rPr lang="en-US" dirty="0"/>
              <a:t/>
            </a:r>
            <a:br>
              <a:rPr lang="en-US" dirty="0"/>
            </a:br>
            <a:r>
              <a:rPr lang="en-US" dirty="0"/>
              <a:t/>
            </a:r>
            <a:br>
              <a:rPr lang="en-US" dirty="0"/>
            </a:br>
            <a:r>
              <a:rPr lang="en-US" dirty="0"/>
              <a:t>For this portfolio, </a:t>
            </a:r>
            <a:r>
              <a:rPr lang="en-US" b="1" dirty="0">
                <a:solidFill>
                  <a:srgbClr val="C00000"/>
                </a:solidFill>
              </a:rPr>
              <a:t>students are asked to demonstrate mastery of 2-D </a:t>
            </a:r>
            <a:r>
              <a:rPr lang="en-US" b="1" dirty="0" smtClean="0">
                <a:solidFill>
                  <a:srgbClr val="C00000"/>
                </a:solidFill>
              </a:rPr>
              <a:t>design </a:t>
            </a:r>
            <a:r>
              <a:rPr lang="en-US" dirty="0" smtClean="0"/>
              <a:t>through </a:t>
            </a:r>
            <a:r>
              <a:rPr lang="en-US" dirty="0"/>
              <a:t>any two-dimensional medium or process, including, but not limited </a:t>
            </a:r>
            <a:r>
              <a:rPr lang="en-US" dirty="0" smtClean="0"/>
              <a:t>to, </a:t>
            </a:r>
            <a:r>
              <a:rPr lang="en-US" b="1" dirty="0" smtClean="0">
                <a:solidFill>
                  <a:srgbClr val="7030A0"/>
                </a:solidFill>
              </a:rPr>
              <a:t>graphic </a:t>
            </a:r>
            <a:r>
              <a:rPr lang="en-US" b="1" dirty="0">
                <a:solidFill>
                  <a:srgbClr val="7030A0"/>
                </a:solidFill>
              </a:rPr>
              <a:t>design, digital imaging, photography, collage, fabric design, </a:t>
            </a:r>
            <a:r>
              <a:rPr lang="en-US" b="1" dirty="0" smtClean="0">
                <a:solidFill>
                  <a:srgbClr val="7030A0"/>
                </a:solidFill>
              </a:rPr>
              <a:t>weaving, illustration</a:t>
            </a:r>
            <a:r>
              <a:rPr lang="en-US" b="1" dirty="0">
                <a:solidFill>
                  <a:srgbClr val="7030A0"/>
                </a:solidFill>
              </a:rPr>
              <a:t>, painting, and printmaking.</a:t>
            </a:r>
            <a:r>
              <a:rPr lang="en-US" dirty="0">
                <a:solidFill>
                  <a:srgbClr val="C00000"/>
                </a:solidFill>
              </a:rPr>
              <a:t/>
            </a:r>
            <a:br>
              <a:rPr lang="en-US" dirty="0">
                <a:solidFill>
                  <a:srgbClr val="C00000"/>
                </a:solidFill>
              </a:rPr>
            </a:br>
            <a:endParaRPr lang="en-US" b="1" dirty="0">
              <a:solidFill>
                <a:srgbClr val="C00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274638"/>
            <a:ext cx="9144000" cy="1143000"/>
          </a:xfrm>
        </p:spPr>
        <p:txBody>
          <a:bodyPr>
            <a:normAutofit fontScale="90000"/>
          </a:bodyPr>
          <a:lstStyle/>
          <a:p>
            <a:pPr algn="l"/>
            <a:r>
              <a:rPr lang="en-US" sz="2400" dirty="0" smtClean="0"/>
              <a:t>What happened to Amanda’s composition? What color scheme does it employ?  What would a thick black border do for this? What would you suggest?  Do you see the dove coming down in between the heads?</a:t>
            </a:r>
            <a:endParaRPr lang="en-US" sz="2400" dirty="0"/>
          </a:p>
        </p:txBody>
      </p:sp>
      <p:pic>
        <p:nvPicPr>
          <p:cNvPr id="5" name="Content Placeholder 4" descr="picasso head altered left.jpg"/>
          <p:cNvPicPr>
            <a:picLocks noGrp="1" noChangeAspect="1"/>
          </p:cNvPicPr>
          <p:nvPr>
            <p:ph idx="1"/>
          </p:nvPr>
        </p:nvPicPr>
        <p:blipFill>
          <a:blip r:embed="rId2" cstate="print"/>
          <a:stretch>
            <a:fillRect/>
          </a:stretch>
        </p:blipFill>
        <p:spPr>
          <a:xfrm>
            <a:off x="1143000" y="1752600"/>
            <a:ext cx="3603474" cy="4525963"/>
          </a:xfrm>
        </p:spPr>
      </p:pic>
      <p:pic>
        <p:nvPicPr>
          <p:cNvPr id="6" name="Content Placeholder 5" descr="picasso head latered right.jpg"/>
          <p:cNvPicPr>
            <a:picLocks noGrp="1" noChangeAspect="1"/>
          </p:cNvPicPr>
          <p:nvPr>
            <p:ph sz="half" idx="4294967295"/>
          </p:nvPr>
        </p:nvPicPr>
        <p:blipFill>
          <a:blip r:embed="rId3" cstate="print"/>
          <a:stretch>
            <a:fillRect/>
          </a:stretch>
        </p:blipFill>
        <p:spPr>
          <a:xfrm>
            <a:off x="4724400" y="1752600"/>
            <a:ext cx="3603625" cy="4525963"/>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lonely head…</a:t>
            </a:r>
            <a:endParaRPr lang="en-US" dirty="0"/>
          </a:p>
        </p:txBody>
      </p:sp>
      <p:sp>
        <p:nvSpPr>
          <p:cNvPr id="4" name="Content Placeholder 3"/>
          <p:cNvSpPr>
            <a:spLocks noGrp="1"/>
          </p:cNvSpPr>
          <p:nvPr>
            <p:ph sz="half" idx="2"/>
          </p:nvPr>
        </p:nvSpPr>
        <p:spPr/>
        <p:txBody>
          <a:bodyPr/>
          <a:lstStyle/>
          <a:p>
            <a:r>
              <a:rPr lang="en-US" dirty="0" smtClean="0"/>
              <a:t>What could you do with this if you wanted to develop a piece for your breadth portion? </a:t>
            </a:r>
          </a:p>
          <a:p>
            <a:endParaRPr lang="en-US" dirty="0"/>
          </a:p>
          <a:p>
            <a:r>
              <a:rPr lang="en-US" dirty="0" smtClean="0"/>
              <a:t>Certainly it has nice negative spaces…</a:t>
            </a:r>
          </a:p>
          <a:p>
            <a:r>
              <a:rPr lang="en-US" dirty="0" smtClean="0"/>
              <a:t>Next slide please.</a:t>
            </a:r>
            <a:endParaRPr lang="en-US" dirty="0"/>
          </a:p>
        </p:txBody>
      </p:sp>
      <p:pic>
        <p:nvPicPr>
          <p:cNvPr id="32770" name="Picture 2" descr="C:\Documents and Settings\tmays\Desktop\amanda vann\breadth\Picasso.jpg"/>
          <p:cNvPicPr>
            <a:picLocks noGrp="1" noChangeAspect="1" noChangeArrowheads="1"/>
          </p:cNvPicPr>
          <p:nvPr>
            <p:ph sz="half" idx="1"/>
          </p:nvPr>
        </p:nvPicPr>
        <p:blipFill>
          <a:blip r:embed="rId2" cstate="print"/>
          <a:srcRect/>
          <a:stretch>
            <a:fillRect/>
          </a:stretch>
        </p:blipFill>
        <p:spPr bwMode="auto">
          <a:xfrm>
            <a:off x="674763" y="1600200"/>
            <a:ext cx="3603474" cy="4525963"/>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Documents and Settings\tmays\Desktop\angelaw\watercolor_face3.jpg"/>
          <p:cNvPicPr>
            <a:picLocks noChangeAspect="1" noChangeArrowheads="1"/>
          </p:cNvPicPr>
          <p:nvPr/>
        </p:nvPicPr>
        <p:blipFill>
          <a:blip r:embed="rId2" cstate="print"/>
          <a:srcRect l="12478" t="7366" r="8769" b="14066"/>
          <a:stretch>
            <a:fillRect/>
          </a:stretch>
        </p:blipFill>
        <p:spPr bwMode="auto">
          <a:xfrm>
            <a:off x="4800600" y="1371600"/>
            <a:ext cx="3810001" cy="5159375"/>
          </a:xfrm>
          <a:prstGeom prst="rect">
            <a:avLst/>
          </a:prstGeom>
          <a:noFill/>
        </p:spPr>
      </p:pic>
      <p:pic>
        <p:nvPicPr>
          <p:cNvPr id="3" name="Picture 3" descr="C:\Documents and Settings\tmays\Desktop\angelaw\watercolor_face2.jpg"/>
          <p:cNvPicPr>
            <a:picLocks noChangeAspect="1" noChangeArrowheads="1"/>
          </p:cNvPicPr>
          <p:nvPr/>
        </p:nvPicPr>
        <p:blipFill>
          <a:blip r:embed="rId3" cstate="print"/>
          <a:srcRect l="6273" t="1335" r="2774" b="10251"/>
          <a:stretch>
            <a:fillRect/>
          </a:stretch>
        </p:blipFill>
        <p:spPr bwMode="auto">
          <a:xfrm>
            <a:off x="228600" y="1371600"/>
            <a:ext cx="4419600" cy="5257800"/>
          </a:xfrm>
          <a:prstGeom prst="rect">
            <a:avLst/>
          </a:prstGeom>
          <a:noFill/>
        </p:spPr>
      </p:pic>
      <p:sp>
        <p:nvSpPr>
          <p:cNvPr id="4" name="Title 3"/>
          <p:cNvSpPr>
            <a:spLocks noGrp="1"/>
          </p:cNvSpPr>
          <p:nvPr>
            <p:ph type="title" idx="4294967295"/>
          </p:nvPr>
        </p:nvSpPr>
        <p:spPr>
          <a:xfrm>
            <a:off x="-152400" y="274638"/>
            <a:ext cx="9296400" cy="1143000"/>
          </a:xfrm>
        </p:spPr>
        <p:txBody>
          <a:bodyPr>
            <a:normAutofit/>
          </a:bodyPr>
          <a:lstStyle/>
          <a:p>
            <a:r>
              <a:rPr lang="en-US" sz="3200" dirty="0" smtClean="0"/>
              <a:t>Perfect ads for depression medication; import into Photoshop and design with font</a:t>
            </a:r>
            <a:endParaRPr lang="en-US" sz="32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Student had photos from trip; what if she took the best of these pictures and make an poster for a Safari Trip?</a:t>
            </a:r>
            <a:endParaRPr lang="en-US" dirty="0"/>
          </a:p>
        </p:txBody>
      </p:sp>
      <p:pic>
        <p:nvPicPr>
          <p:cNvPr id="34819" name="Picture 3" descr="C:\Documents and Settings\tmays\Desktop\preston\IMG_0654.JPG"/>
          <p:cNvPicPr>
            <a:picLocks noGrp="1" noChangeAspect="1" noChangeArrowheads="1"/>
          </p:cNvPicPr>
          <p:nvPr>
            <p:ph sz="half" idx="1"/>
          </p:nvPr>
        </p:nvPicPr>
        <p:blipFill>
          <a:blip r:embed="rId2" cstate="print"/>
          <a:srcRect/>
          <a:stretch>
            <a:fillRect/>
          </a:stretch>
        </p:blipFill>
        <p:spPr bwMode="auto">
          <a:xfrm>
            <a:off x="228600" y="2514600"/>
            <a:ext cx="4038600" cy="3028950"/>
          </a:xfrm>
          <a:prstGeom prst="rect">
            <a:avLst/>
          </a:prstGeom>
          <a:noFill/>
        </p:spPr>
      </p:pic>
      <p:pic>
        <p:nvPicPr>
          <p:cNvPr id="34820" name="Picture 4" descr="C:\Documents and Settings\tmays\Desktop\preston\IMG_0667.JPG"/>
          <p:cNvPicPr>
            <a:picLocks noGrp="1" noChangeAspect="1" noChangeArrowheads="1"/>
          </p:cNvPicPr>
          <p:nvPr>
            <p:ph sz="half" idx="2"/>
          </p:nvPr>
        </p:nvPicPr>
        <p:blipFill>
          <a:blip r:embed="rId3" cstate="print"/>
          <a:srcRect/>
          <a:stretch>
            <a:fillRect/>
          </a:stretch>
        </p:blipFill>
        <p:spPr bwMode="auto">
          <a:xfrm>
            <a:off x="4572000" y="2514600"/>
            <a:ext cx="4038600" cy="302895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r>
              <a:rPr lang="en-US" sz="2800" dirty="0" smtClean="0"/>
              <a:t>These are nice examples of contrast—would you add anything or change the composition to reflect stronger design? </a:t>
            </a:r>
            <a:br>
              <a:rPr lang="en-US" sz="2800" dirty="0" smtClean="0"/>
            </a:br>
            <a:r>
              <a:rPr lang="en-US" sz="2800" dirty="0" smtClean="0"/>
              <a:t>A little </a:t>
            </a:r>
            <a:r>
              <a:rPr lang="en-US" sz="2800" dirty="0" err="1" smtClean="0"/>
              <a:t>cheezy</a:t>
            </a:r>
            <a:r>
              <a:rPr lang="en-US" sz="2800" dirty="0" smtClean="0"/>
              <a:t> but you get the idea…</a:t>
            </a:r>
            <a:endParaRPr lang="en-US" sz="2800" dirty="0"/>
          </a:p>
        </p:txBody>
      </p:sp>
      <p:pic>
        <p:nvPicPr>
          <p:cNvPr id="29700" name="Picture 4" descr="C:\Documents and Settings\tmays\Desktop\liz shinn\Elizabeth self portrait 3.jpg"/>
          <p:cNvPicPr>
            <a:picLocks noGrp="1" noChangeAspect="1" noChangeArrowheads="1"/>
          </p:cNvPicPr>
          <p:nvPr>
            <p:ph sz="half" idx="1"/>
          </p:nvPr>
        </p:nvPicPr>
        <p:blipFill>
          <a:blip r:embed="rId2" cstate="print"/>
          <a:stretch>
            <a:fillRect/>
          </a:stretch>
        </p:blipFill>
        <p:spPr bwMode="auto">
          <a:xfrm>
            <a:off x="685800" y="1981200"/>
            <a:ext cx="3444228" cy="4525963"/>
          </a:xfrm>
          <a:prstGeom prst="rect">
            <a:avLst/>
          </a:prstGeom>
          <a:noFill/>
        </p:spPr>
      </p:pic>
      <p:pic>
        <p:nvPicPr>
          <p:cNvPr id="29703" name="Picture 7" descr="C:\Documents and Settings\tmays\Desktop\liz shinn\portrait with font copy.jpg"/>
          <p:cNvPicPr>
            <a:picLocks noGrp="1" noChangeAspect="1" noChangeArrowheads="1"/>
          </p:cNvPicPr>
          <p:nvPr>
            <p:ph sz="half" idx="2"/>
          </p:nvPr>
        </p:nvPicPr>
        <p:blipFill>
          <a:blip r:embed="rId3" cstate="print"/>
          <a:srcRect/>
          <a:stretch>
            <a:fillRect/>
          </a:stretch>
        </p:blipFill>
        <p:spPr bwMode="auto">
          <a:xfrm>
            <a:off x="4835133" y="1905000"/>
            <a:ext cx="3359933" cy="472440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915400" cy="990600"/>
          </a:xfrm>
        </p:spPr>
        <p:txBody>
          <a:bodyPr>
            <a:normAutofit/>
          </a:bodyPr>
          <a:lstStyle/>
          <a:p>
            <a:r>
              <a:rPr lang="en-US" sz="3200" dirty="0" smtClean="0"/>
              <a:t>Blue eyes for emphasis and red font for focal zone</a:t>
            </a:r>
            <a:endParaRPr lang="en-US" sz="3200" dirty="0"/>
          </a:p>
        </p:txBody>
      </p:sp>
      <p:pic>
        <p:nvPicPr>
          <p:cNvPr id="30722" name="Picture 2" descr="C:\Documents and Settings\tmays\Desktop\liz shinn\triptych.JPG"/>
          <p:cNvPicPr>
            <a:picLocks noGrp="1" noChangeAspect="1" noChangeArrowheads="1"/>
          </p:cNvPicPr>
          <p:nvPr>
            <p:ph sz="half" idx="1"/>
          </p:nvPr>
        </p:nvPicPr>
        <p:blipFill>
          <a:blip r:embed="rId2" cstate="print"/>
          <a:srcRect/>
          <a:stretch>
            <a:fillRect/>
          </a:stretch>
        </p:blipFill>
        <p:spPr bwMode="auto">
          <a:xfrm>
            <a:off x="1265970" y="1600200"/>
            <a:ext cx="2421060" cy="4525963"/>
          </a:xfrm>
          <a:prstGeom prst="rect">
            <a:avLst/>
          </a:prstGeom>
          <a:noFill/>
        </p:spPr>
      </p:pic>
      <p:pic>
        <p:nvPicPr>
          <p:cNvPr id="30723" name="Picture 3" descr="C:\Documents and Settings\tmays\Desktop\liz shinn\wedding salon poster.jpg"/>
          <p:cNvPicPr>
            <a:picLocks noGrp="1" noChangeAspect="1" noChangeArrowheads="1"/>
          </p:cNvPicPr>
          <p:nvPr>
            <p:ph sz="half" idx="2"/>
          </p:nvPr>
        </p:nvPicPr>
        <p:blipFill>
          <a:blip r:embed="rId3" cstate="print"/>
          <a:srcRect/>
          <a:stretch>
            <a:fillRect/>
          </a:stretch>
        </p:blipFill>
        <p:spPr bwMode="auto">
          <a:xfrm>
            <a:off x="4343400" y="921560"/>
            <a:ext cx="4267199" cy="5829156"/>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where do we go from here?</a:t>
            </a:r>
            <a:endParaRPr lang="en-US" dirty="0"/>
          </a:p>
        </p:txBody>
      </p:sp>
      <p:sp>
        <p:nvSpPr>
          <p:cNvPr id="3" name="Content Placeholder 2"/>
          <p:cNvSpPr>
            <a:spLocks noGrp="1"/>
          </p:cNvSpPr>
          <p:nvPr>
            <p:ph sz="half" idx="1"/>
          </p:nvPr>
        </p:nvSpPr>
        <p:spPr/>
        <p:txBody>
          <a:bodyPr>
            <a:normAutofit fontScale="85000" lnSpcReduction="20000"/>
          </a:bodyPr>
          <a:lstStyle/>
          <a:p>
            <a:r>
              <a:rPr lang="en-US" dirty="0" smtClean="0"/>
              <a:t>Reduction print with altered color—what are the possibilities?</a:t>
            </a:r>
          </a:p>
          <a:p>
            <a:endParaRPr lang="en-US" dirty="0"/>
          </a:p>
          <a:p>
            <a:r>
              <a:rPr lang="en-US" dirty="0" smtClean="0"/>
              <a:t>Napkin design? Add a border of coffee beans and java printed in many different languages around the edges of the design? </a:t>
            </a:r>
          </a:p>
          <a:p>
            <a:pPr marL="0" indent="0">
              <a:buNone/>
            </a:pPr>
            <a:endParaRPr lang="en-US" dirty="0" smtClean="0"/>
          </a:p>
          <a:p>
            <a:r>
              <a:rPr lang="en-US" dirty="0" smtClean="0"/>
              <a:t>Be creative with your old work and see what you can do with it.</a:t>
            </a:r>
            <a:endParaRPr lang="en-US" dirty="0"/>
          </a:p>
        </p:txBody>
      </p:sp>
      <p:pic>
        <p:nvPicPr>
          <p:cNvPr id="31746" name="Picture 2" descr="C:\Documents and Settings\tmays\Desktop\liz shinn\breadth\coffee mug color change.jpg"/>
          <p:cNvPicPr>
            <a:picLocks noGrp="1" noChangeAspect="1" noChangeArrowheads="1"/>
          </p:cNvPicPr>
          <p:nvPr>
            <p:ph sz="half" idx="2"/>
          </p:nvPr>
        </p:nvPicPr>
        <p:blipFill>
          <a:blip r:embed="rId2" cstate="print"/>
          <a:srcRect/>
          <a:stretch>
            <a:fillRect/>
          </a:stretch>
        </p:blipFill>
        <p:spPr bwMode="auto">
          <a:xfrm>
            <a:off x="4648200" y="1722237"/>
            <a:ext cx="4038600" cy="4281889"/>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la cura dell\'anima.">
            <a:hlinkClick r:id="rId2" tooltip="la cura dell\'anima."/>
          </p:cNvPr>
          <p:cNvPicPr>
            <a:picLocks noChangeAspect="1" noChangeArrowheads="1"/>
          </p:cNvPicPr>
          <p:nvPr/>
        </p:nvPicPr>
        <p:blipFill>
          <a:blip r:embed="rId3" cstate="print"/>
          <a:srcRect/>
          <a:stretch>
            <a:fillRect/>
          </a:stretch>
        </p:blipFill>
        <p:spPr bwMode="auto">
          <a:xfrm>
            <a:off x="533400" y="304800"/>
            <a:ext cx="3293064" cy="3276600"/>
          </a:xfrm>
          <a:prstGeom prst="rect">
            <a:avLst/>
          </a:prstGeom>
          <a:noFill/>
        </p:spPr>
      </p:pic>
      <p:pic>
        <p:nvPicPr>
          <p:cNvPr id="24580" name="Picture 4" descr="Una penna bianca">
            <a:hlinkClick r:id="rId4" tooltip="Una penna bianca"/>
          </p:cNvPr>
          <p:cNvPicPr>
            <a:picLocks noChangeAspect="1" noChangeArrowheads="1"/>
          </p:cNvPicPr>
          <p:nvPr/>
        </p:nvPicPr>
        <p:blipFill>
          <a:blip r:embed="rId5" cstate="print"/>
          <a:srcRect/>
          <a:stretch>
            <a:fillRect/>
          </a:stretch>
        </p:blipFill>
        <p:spPr bwMode="auto">
          <a:xfrm>
            <a:off x="4876800" y="152400"/>
            <a:ext cx="3657600" cy="3657600"/>
          </a:xfrm>
          <a:prstGeom prst="rect">
            <a:avLst/>
          </a:prstGeom>
          <a:noFill/>
        </p:spPr>
      </p:pic>
      <p:pic>
        <p:nvPicPr>
          <p:cNvPr id="24582" name="Picture 6" descr="Dispersi."/>
          <p:cNvPicPr>
            <a:picLocks noChangeAspect="1" noChangeArrowheads="1"/>
          </p:cNvPicPr>
          <p:nvPr/>
        </p:nvPicPr>
        <p:blipFill>
          <a:blip r:embed="rId6" cstate="print"/>
          <a:srcRect/>
          <a:stretch>
            <a:fillRect/>
          </a:stretch>
        </p:blipFill>
        <p:spPr bwMode="auto">
          <a:xfrm>
            <a:off x="152400" y="4343400"/>
            <a:ext cx="2857500" cy="2352675"/>
          </a:xfrm>
          <a:prstGeom prst="rect">
            <a:avLst/>
          </a:prstGeom>
          <a:noFill/>
        </p:spPr>
      </p:pic>
      <p:pic>
        <p:nvPicPr>
          <p:cNvPr id="24584" name="Picture 8" descr="Del tempo e dell'attesa 1989 -1997 2"/>
          <p:cNvPicPr>
            <a:picLocks noChangeAspect="1" noChangeArrowheads="1"/>
          </p:cNvPicPr>
          <p:nvPr/>
        </p:nvPicPr>
        <p:blipFill>
          <a:blip r:embed="rId7" cstate="print"/>
          <a:srcRect/>
          <a:stretch>
            <a:fillRect/>
          </a:stretch>
        </p:blipFill>
        <p:spPr bwMode="auto">
          <a:xfrm>
            <a:off x="4724400" y="4419600"/>
            <a:ext cx="3907692" cy="2286000"/>
          </a:xfrm>
          <a:prstGeom prst="rect">
            <a:avLst/>
          </a:prstGeom>
          <a:noFill/>
        </p:spPr>
      </p:pic>
      <p:sp>
        <p:nvSpPr>
          <p:cNvPr id="6" name="TextBox 5"/>
          <p:cNvSpPr txBox="1"/>
          <p:nvPr/>
        </p:nvSpPr>
        <p:spPr>
          <a:xfrm>
            <a:off x="838200" y="4038600"/>
            <a:ext cx="3414396" cy="369332"/>
          </a:xfrm>
          <a:prstGeom prst="rect">
            <a:avLst/>
          </a:prstGeom>
          <a:noFill/>
        </p:spPr>
        <p:txBody>
          <a:bodyPr wrap="none" rtlCol="0">
            <a:spAutoFit/>
          </a:bodyPr>
          <a:lstStyle/>
          <a:p>
            <a:r>
              <a:rPr lang="en-US" dirty="0" smtClean="0"/>
              <a:t>http://www.marcomodi.it/gallery/</a:t>
            </a:r>
            <a:endParaRPr lang="en-US" dirty="0"/>
          </a:p>
        </p:txBody>
      </p:sp>
      <p:sp>
        <p:nvSpPr>
          <p:cNvPr id="7" name="TextBox 6"/>
          <p:cNvSpPr txBox="1"/>
          <p:nvPr/>
        </p:nvSpPr>
        <p:spPr>
          <a:xfrm>
            <a:off x="4876800" y="4038600"/>
            <a:ext cx="2702086" cy="369332"/>
          </a:xfrm>
          <a:prstGeom prst="rect">
            <a:avLst/>
          </a:prstGeom>
          <a:noFill/>
        </p:spPr>
        <p:txBody>
          <a:bodyPr wrap="none" rtlCol="0">
            <a:spAutoFit/>
          </a:bodyPr>
          <a:lstStyle/>
          <a:p>
            <a:r>
              <a:rPr lang="en-US" dirty="0" smtClean="0"/>
              <a:t>Works with scale and else?</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atic.dezeen.com/uploads/2009/11/dzn_Precast-House-by-FKL-Architects-18.jpg"/>
          <p:cNvPicPr>
            <a:picLocks noChangeAspect="1" noChangeArrowheads="1"/>
          </p:cNvPicPr>
          <p:nvPr/>
        </p:nvPicPr>
        <p:blipFill>
          <a:blip r:embed="rId2" cstate="print"/>
          <a:srcRect/>
          <a:stretch>
            <a:fillRect/>
          </a:stretch>
        </p:blipFill>
        <p:spPr bwMode="auto">
          <a:xfrm>
            <a:off x="228600" y="533400"/>
            <a:ext cx="4286250" cy="5924550"/>
          </a:xfrm>
          <a:prstGeom prst="rect">
            <a:avLst/>
          </a:prstGeom>
          <a:noFill/>
        </p:spPr>
      </p:pic>
      <p:sp>
        <p:nvSpPr>
          <p:cNvPr id="8" name="Content Placeholder 7"/>
          <p:cNvSpPr>
            <a:spLocks noGrp="1"/>
          </p:cNvSpPr>
          <p:nvPr>
            <p:ph sz="half" idx="4294967295"/>
          </p:nvPr>
        </p:nvSpPr>
        <p:spPr>
          <a:xfrm>
            <a:off x="5105400" y="1600200"/>
            <a:ext cx="4038600" cy="4525963"/>
          </a:xfrm>
        </p:spPr>
        <p:txBody>
          <a:bodyPr>
            <a:normAutofit fontScale="92500" lnSpcReduction="20000"/>
          </a:bodyPr>
          <a:lstStyle/>
          <a:p>
            <a:r>
              <a:rPr lang="en-US" dirty="0" smtClean="0"/>
              <a:t>This is mostly geometric, so what does the tree do—serve as variety? Does it bring emphasis to the mauve colored structure on the horizon line? Do all lines lead to the focal point?</a:t>
            </a:r>
          </a:p>
          <a:p>
            <a:r>
              <a:rPr lang="en-US" dirty="0" smtClean="0"/>
              <a:t>You be the judge.</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 good link if you like collages:</a:t>
            </a:r>
            <a:br>
              <a:rPr lang="en-US" dirty="0" smtClean="0"/>
            </a:br>
            <a:r>
              <a:rPr lang="en-US" dirty="0"/>
              <a:t> </a:t>
            </a:r>
            <a:r>
              <a:rPr lang="en-US" u="sng" dirty="0">
                <a:hlinkClick r:id="rId2"/>
              </a:rPr>
              <a:t>http://www.collageart.org/links/</a:t>
            </a:r>
            <a:endParaRPr lang="en-US" dirty="0"/>
          </a:p>
        </p:txBody>
      </p:sp>
      <p:sp>
        <p:nvSpPr>
          <p:cNvPr id="3" name="Content Placeholder 2"/>
          <p:cNvSpPr>
            <a:spLocks noGrp="1"/>
          </p:cNvSpPr>
          <p:nvPr>
            <p:ph idx="1"/>
          </p:nvPr>
        </p:nvSpPr>
        <p:spPr/>
        <p:txBody>
          <a:bodyPr/>
          <a:lstStyle/>
          <a:p>
            <a:pPr>
              <a:buNone/>
            </a:pPr>
            <a:r>
              <a:rPr lang="en-US" dirty="0" smtClean="0">
                <a:solidFill>
                  <a:srgbClr val="C00000"/>
                </a:solidFill>
              </a:rPr>
              <a:t>Once </a:t>
            </a:r>
            <a:r>
              <a:rPr lang="en-US" dirty="0">
                <a:solidFill>
                  <a:srgbClr val="C00000"/>
                </a:solidFill>
              </a:rPr>
              <a:t>again</a:t>
            </a:r>
            <a:r>
              <a:rPr lang="en-US" dirty="0" smtClean="0">
                <a:solidFill>
                  <a:srgbClr val="C00000"/>
                </a:solidFill>
              </a:rPr>
              <a:t>…</a:t>
            </a:r>
          </a:p>
          <a:p>
            <a:pPr>
              <a:buNone/>
            </a:pPr>
            <a:r>
              <a:rPr lang="en-US" dirty="0" smtClean="0">
                <a:solidFill>
                  <a:srgbClr val="7030A0"/>
                </a:solidFill>
              </a:rPr>
              <a:t>When </a:t>
            </a:r>
            <a:r>
              <a:rPr lang="en-US" dirty="0">
                <a:solidFill>
                  <a:srgbClr val="7030A0"/>
                </a:solidFill>
              </a:rPr>
              <a:t>is </a:t>
            </a:r>
            <a:r>
              <a:rPr lang="en-US" dirty="0" smtClean="0">
                <a:solidFill>
                  <a:srgbClr val="7030A0"/>
                </a:solidFill>
              </a:rPr>
              <a:t>your breadth </a:t>
            </a:r>
            <a:r>
              <a:rPr lang="en-US" dirty="0">
                <a:solidFill>
                  <a:srgbClr val="7030A0"/>
                </a:solidFill>
              </a:rPr>
              <a:t>due?</a:t>
            </a:r>
          </a:p>
          <a:p>
            <a:pPr>
              <a:buNone/>
            </a:pPr>
            <a:endParaRPr lang="en-US" dirty="0"/>
          </a:p>
          <a:p>
            <a:pPr>
              <a:buNone/>
            </a:pPr>
            <a:r>
              <a:rPr lang="en-US" dirty="0"/>
              <a:t>What will you be required to turn in at the end of the exam period in December?</a:t>
            </a: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smtClean="0"/>
              <a:t>Breadth: </a:t>
            </a:r>
            <a:endParaRPr lang="en-US" dirty="0">
              <a:solidFill>
                <a:srgbClr val="7030A0"/>
              </a:solidFill>
            </a:endParaRPr>
          </a:p>
        </p:txBody>
      </p:sp>
      <p:sp>
        <p:nvSpPr>
          <p:cNvPr id="3" name="Content Placeholder 2"/>
          <p:cNvSpPr>
            <a:spLocks noGrp="1"/>
          </p:cNvSpPr>
          <p:nvPr>
            <p:ph idx="1"/>
          </p:nvPr>
        </p:nvSpPr>
        <p:spPr>
          <a:xfrm>
            <a:off x="228600" y="914400"/>
            <a:ext cx="8458200" cy="5943600"/>
          </a:xfrm>
        </p:spPr>
        <p:txBody>
          <a:bodyPr>
            <a:normAutofit fontScale="85000" lnSpcReduction="20000"/>
          </a:bodyPr>
          <a:lstStyle/>
          <a:p>
            <a:pPr>
              <a:buNone/>
            </a:pPr>
            <a:r>
              <a:rPr lang="en-US" dirty="0" smtClean="0"/>
              <a:t>Rationale from the AP Syllabus regarding Breadth: </a:t>
            </a:r>
          </a:p>
          <a:p>
            <a:pPr>
              <a:buNone/>
            </a:pPr>
            <a:endParaRPr lang="en-US" dirty="0" smtClean="0"/>
          </a:p>
          <a:p>
            <a:pPr>
              <a:buNone/>
            </a:pPr>
            <a:r>
              <a:rPr lang="en-US" dirty="0" smtClean="0"/>
              <a:t>The </a:t>
            </a:r>
            <a:r>
              <a:rPr lang="en-US" dirty="0"/>
              <a:t>student’s work in this section should demonstrate understanding of </a:t>
            </a:r>
            <a:r>
              <a:rPr lang="en-US" dirty="0" smtClean="0"/>
              <a:t>the principles </a:t>
            </a:r>
            <a:r>
              <a:rPr lang="en-US" dirty="0"/>
              <a:t>of design, including </a:t>
            </a:r>
            <a:r>
              <a:rPr lang="en-US" dirty="0">
                <a:solidFill>
                  <a:srgbClr val="C00000"/>
                </a:solidFill>
              </a:rPr>
              <a:t>unity/variety, balance, emphasis, contrast, rhythm,</a:t>
            </a:r>
            <a:br>
              <a:rPr lang="en-US" dirty="0">
                <a:solidFill>
                  <a:srgbClr val="C00000"/>
                </a:solidFill>
              </a:rPr>
            </a:br>
            <a:r>
              <a:rPr lang="en-US" dirty="0">
                <a:solidFill>
                  <a:srgbClr val="C00000"/>
                </a:solidFill>
              </a:rPr>
              <a:t>repetition, proportion/scale, and </a:t>
            </a:r>
            <a:r>
              <a:rPr lang="en-US" dirty="0" smtClean="0">
                <a:solidFill>
                  <a:srgbClr val="C00000"/>
                </a:solidFill>
              </a:rPr>
              <a:t>figure/ground </a:t>
            </a:r>
            <a:r>
              <a:rPr lang="en-US" dirty="0">
                <a:solidFill>
                  <a:srgbClr val="C00000"/>
                </a:solidFill>
              </a:rPr>
              <a:t>relationship</a:t>
            </a:r>
            <a:r>
              <a:rPr lang="en-US" dirty="0"/>
              <a:t>. </a:t>
            </a:r>
            <a:endParaRPr lang="en-US" dirty="0" smtClean="0"/>
          </a:p>
          <a:p>
            <a:pPr>
              <a:buNone/>
            </a:pPr>
            <a:endParaRPr lang="en-US" dirty="0" smtClean="0"/>
          </a:p>
          <a:p>
            <a:pPr>
              <a:buNone/>
            </a:pPr>
            <a:r>
              <a:rPr lang="en-US" dirty="0" smtClean="0"/>
              <a:t>Successful </a:t>
            </a:r>
            <a:r>
              <a:rPr lang="en-US" dirty="0"/>
              <a:t>works of </a:t>
            </a:r>
            <a:r>
              <a:rPr lang="en-US" dirty="0" smtClean="0"/>
              <a:t>art </a:t>
            </a:r>
            <a:r>
              <a:rPr lang="en-US" dirty="0" smtClean="0">
                <a:solidFill>
                  <a:srgbClr val="C00000"/>
                </a:solidFill>
              </a:rPr>
              <a:t>require </a:t>
            </a:r>
            <a:r>
              <a:rPr lang="en-US" dirty="0">
                <a:solidFill>
                  <a:srgbClr val="C00000"/>
                </a:solidFill>
              </a:rPr>
              <a:t>the integration of the elements and principles of design</a:t>
            </a:r>
            <a:r>
              <a:rPr lang="en-US" dirty="0"/>
              <a:t>; students must</a:t>
            </a:r>
            <a:br>
              <a:rPr lang="en-US" dirty="0"/>
            </a:br>
            <a:r>
              <a:rPr lang="en-US" dirty="0"/>
              <a:t>therefore be actively engaged with these concepts while thoughtfully </a:t>
            </a:r>
            <a:r>
              <a:rPr lang="en-US" dirty="0" smtClean="0"/>
              <a:t>composing their </a:t>
            </a:r>
            <a:r>
              <a:rPr lang="en-US" dirty="0"/>
              <a:t>art. </a:t>
            </a:r>
            <a:endParaRPr lang="en-US" dirty="0" smtClean="0"/>
          </a:p>
          <a:p>
            <a:pPr>
              <a:buNone/>
            </a:pPr>
            <a:endParaRPr lang="en-US" dirty="0" smtClean="0"/>
          </a:p>
          <a:p>
            <a:pPr>
              <a:buNone/>
            </a:pPr>
            <a:r>
              <a:rPr lang="en-US" dirty="0" smtClean="0"/>
              <a:t>The </a:t>
            </a:r>
            <a:r>
              <a:rPr lang="en-US" dirty="0"/>
              <a:t>work in this section should show evidence of conceptual, </a:t>
            </a:r>
            <a:r>
              <a:rPr lang="en-US" dirty="0" smtClean="0"/>
              <a:t>perceptual, expressive</a:t>
            </a:r>
            <a:r>
              <a:rPr lang="en-US" dirty="0"/>
              <a:t>, and technical range.</a:t>
            </a:r>
            <a:br>
              <a:rPr lang="en-US" dirty="0"/>
            </a:b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Breadth Continued:</a:t>
            </a:r>
            <a:endParaRPr lang="en-US" dirty="0"/>
          </a:p>
        </p:txBody>
      </p:sp>
      <p:sp>
        <p:nvSpPr>
          <p:cNvPr id="3" name="Content Placeholder 2"/>
          <p:cNvSpPr>
            <a:spLocks noGrp="1"/>
          </p:cNvSpPr>
          <p:nvPr>
            <p:ph idx="1"/>
          </p:nvPr>
        </p:nvSpPr>
        <p:spPr>
          <a:xfrm>
            <a:off x="0" y="1295400"/>
            <a:ext cx="9144000" cy="5334000"/>
          </a:xfrm>
        </p:spPr>
        <p:txBody>
          <a:bodyPr>
            <a:normAutofit fontScale="92500" lnSpcReduction="20000"/>
          </a:bodyPr>
          <a:lstStyle/>
          <a:p>
            <a:pPr>
              <a:buNone/>
            </a:pPr>
            <a:r>
              <a:rPr lang="en-US" dirty="0"/>
              <a:t>These </a:t>
            </a:r>
            <a:r>
              <a:rPr lang="en-US" dirty="0">
                <a:solidFill>
                  <a:srgbClr val="7030A0"/>
                </a:solidFill>
              </a:rPr>
              <a:t>works as a group should demonstrate the student’s visual </a:t>
            </a:r>
            <a:r>
              <a:rPr lang="en-US" dirty="0" smtClean="0">
                <a:solidFill>
                  <a:srgbClr val="7030A0"/>
                </a:solidFill>
              </a:rPr>
              <a:t>organization skills</a:t>
            </a:r>
            <a:r>
              <a:rPr lang="en-US" dirty="0"/>
              <a:t>. </a:t>
            </a:r>
            <a:endParaRPr lang="en-US" dirty="0" smtClean="0"/>
          </a:p>
          <a:p>
            <a:pPr>
              <a:buNone/>
            </a:pPr>
            <a:endParaRPr lang="en-US" dirty="0" smtClean="0"/>
          </a:p>
          <a:p>
            <a:pPr>
              <a:buNone/>
            </a:pPr>
            <a:r>
              <a:rPr lang="en-US" dirty="0" smtClean="0"/>
              <a:t>As </a:t>
            </a:r>
            <a:r>
              <a:rPr lang="en-US" dirty="0"/>
              <a:t>a whole, the student’s work in this section should demonstrate </a:t>
            </a:r>
            <a:r>
              <a:rPr lang="en-US" dirty="0" smtClean="0"/>
              <a:t>exploration, inventiveness</a:t>
            </a:r>
            <a:r>
              <a:rPr lang="en-US" dirty="0"/>
              <a:t>, and the </a:t>
            </a:r>
            <a:r>
              <a:rPr lang="en-US" dirty="0">
                <a:solidFill>
                  <a:srgbClr val="C00000"/>
                </a:solidFill>
              </a:rPr>
              <a:t>expressive manipulation of </a:t>
            </a:r>
            <a:r>
              <a:rPr lang="en-US" dirty="0" smtClean="0">
                <a:solidFill>
                  <a:srgbClr val="C00000"/>
                </a:solidFill>
              </a:rPr>
              <a:t>the elements and principles of design, </a:t>
            </a:r>
            <a:r>
              <a:rPr lang="en-US" dirty="0">
                <a:solidFill>
                  <a:srgbClr val="7030A0"/>
                </a:solidFill>
              </a:rPr>
              <a:t>as well as knowledge </a:t>
            </a:r>
            <a:r>
              <a:rPr lang="en-US" dirty="0" smtClean="0">
                <a:solidFill>
                  <a:srgbClr val="7030A0"/>
                </a:solidFill>
              </a:rPr>
              <a:t>of compositional </a:t>
            </a:r>
            <a:r>
              <a:rPr lang="en-US" dirty="0">
                <a:solidFill>
                  <a:srgbClr val="7030A0"/>
                </a:solidFill>
              </a:rPr>
              <a:t>organization. </a:t>
            </a:r>
            <a:endParaRPr lang="en-US" dirty="0" smtClean="0">
              <a:solidFill>
                <a:srgbClr val="7030A0"/>
              </a:solidFill>
            </a:endParaRPr>
          </a:p>
          <a:p>
            <a:pPr>
              <a:buNone/>
            </a:pPr>
            <a:endParaRPr lang="en-US" dirty="0" smtClean="0"/>
          </a:p>
          <a:p>
            <a:pPr>
              <a:buNone/>
            </a:pPr>
            <a:r>
              <a:rPr lang="en-US" dirty="0" smtClean="0"/>
              <a:t>The </a:t>
            </a:r>
            <a:r>
              <a:rPr lang="en-US" dirty="0"/>
              <a:t>best demonstrations of breadth clearly </a:t>
            </a:r>
            <a:r>
              <a:rPr lang="en-US" dirty="0" smtClean="0"/>
              <a:t>show experimentation </a:t>
            </a:r>
            <a:r>
              <a:rPr lang="en-US" dirty="0"/>
              <a:t>and a range of conceptual approaches to the work. </a:t>
            </a:r>
            <a:br>
              <a:rPr lang="en-US" dirty="0"/>
            </a:b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some breadth examples:</a:t>
            </a:r>
            <a:endParaRPr lang="en-US" dirty="0"/>
          </a:p>
        </p:txBody>
      </p:sp>
      <p:sp>
        <p:nvSpPr>
          <p:cNvPr id="3" name="Content Placeholder 2"/>
          <p:cNvSpPr>
            <a:spLocks noGrp="1"/>
          </p:cNvSpPr>
          <p:nvPr>
            <p:ph idx="1"/>
          </p:nvPr>
        </p:nvSpPr>
        <p:spPr>
          <a:xfrm>
            <a:off x="0" y="1219200"/>
            <a:ext cx="9144000" cy="5638800"/>
          </a:xfrm>
        </p:spPr>
        <p:txBody>
          <a:bodyPr>
            <a:normAutofit fontScale="92500" lnSpcReduction="10000"/>
          </a:bodyPr>
          <a:lstStyle/>
          <a:p>
            <a:pPr>
              <a:buNone/>
            </a:pPr>
            <a:r>
              <a:rPr lang="en-US" dirty="0"/>
              <a:t/>
            </a:r>
            <a:br>
              <a:rPr lang="en-US" dirty="0"/>
            </a:br>
            <a:r>
              <a:rPr lang="en-US" dirty="0"/>
              <a:t>• Work that employs </a:t>
            </a:r>
            <a:r>
              <a:rPr lang="en-US" dirty="0">
                <a:solidFill>
                  <a:srgbClr val="C00000"/>
                </a:solidFill>
              </a:rPr>
              <a:t>line, shape, or color to create unity or variety in a composition</a:t>
            </a:r>
            <a:r>
              <a:rPr lang="en-US" dirty="0"/>
              <a:t/>
            </a:r>
            <a:br>
              <a:rPr lang="en-US" dirty="0"/>
            </a:br>
            <a:r>
              <a:rPr lang="en-US" dirty="0"/>
              <a:t>• Work that </a:t>
            </a:r>
            <a:r>
              <a:rPr lang="en-US" dirty="0">
                <a:solidFill>
                  <a:srgbClr val="7030A0"/>
                </a:solidFill>
              </a:rPr>
              <a:t>demonstrates symmetry/asymmetry, balance, or anomaly</a:t>
            </a:r>
            <a:r>
              <a:rPr lang="en-US" dirty="0"/>
              <a:t/>
            </a:r>
            <a:br>
              <a:rPr lang="en-US" dirty="0"/>
            </a:br>
            <a:r>
              <a:rPr lang="en-US" dirty="0"/>
              <a:t>• Work that </a:t>
            </a:r>
            <a:r>
              <a:rPr lang="en-US" dirty="0">
                <a:solidFill>
                  <a:srgbClr val="FF0000"/>
                </a:solidFill>
              </a:rPr>
              <a:t>explores figure/ground relationships</a:t>
            </a:r>
            <a:r>
              <a:rPr lang="en-US" dirty="0"/>
              <a:t/>
            </a:r>
            <a:br>
              <a:rPr lang="en-US" dirty="0"/>
            </a:br>
            <a:r>
              <a:rPr lang="en-US" dirty="0"/>
              <a:t>• Development of a </a:t>
            </a:r>
            <a:r>
              <a:rPr lang="en-US" dirty="0">
                <a:solidFill>
                  <a:srgbClr val="0070C0"/>
                </a:solidFill>
              </a:rPr>
              <a:t>modular or </a:t>
            </a:r>
            <a:r>
              <a:rPr lang="en-US" dirty="0">
                <a:solidFill>
                  <a:srgbClr val="00B050"/>
                </a:solidFill>
              </a:rPr>
              <a:t>repeat pattern </a:t>
            </a:r>
            <a:r>
              <a:rPr lang="en-US" dirty="0">
                <a:solidFill>
                  <a:srgbClr val="7030A0"/>
                </a:solidFill>
              </a:rPr>
              <a:t>to create </a:t>
            </a:r>
            <a:r>
              <a:rPr lang="en-US" dirty="0" smtClean="0">
                <a:solidFill>
                  <a:srgbClr val="7030A0"/>
                </a:solidFill>
              </a:rPr>
              <a:t>rhythm—(can be done on Adobe easily)</a:t>
            </a:r>
            <a:r>
              <a:rPr lang="en-US" dirty="0"/>
              <a:t/>
            </a:r>
            <a:br>
              <a:rPr lang="en-US" dirty="0"/>
            </a:br>
            <a:r>
              <a:rPr lang="en-US" dirty="0"/>
              <a:t>• </a:t>
            </a:r>
            <a:r>
              <a:rPr lang="en-US" dirty="0">
                <a:solidFill>
                  <a:schemeClr val="accent6">
                    <a:lumMod val="75000"/>
                  </a:schemeClr>
                </a:solidFill>
              </a:rPr>
              <a:t>Color organization</a:t>
            </a:r>
            <a:r>
              <a:rPr lang="en-US" dirty="0"/>
              <a:t> using primary, secondary, tertiary, analogous, or other color</a:t>
            </a:r>
            <a:br>
              <a:rPr lang="en-US" dirty="0"/>
            </a:br>
            <a:r>
              <a:rPr lang="en-US" dirty="0"/>
              <a:t>relationships for emphasis or contrast in a composition</a:t>
            </a:r>
            <a:br>
              <a:rPr lang="en-US" dirty="0"/>
            </a:br>
            <a:r>
              <a:rPr lang="en-US" dirty="0"/>
              <a:t>• Work that </a:t>
            </a:r>
            <a:r>
              <a:rPr lang="en-US" dirty="0">
                <a:solidFill>
                  <a:srgbClr val="C00000"/>
                </a:solidFill>
              </a:rPr>
              <a:t>investigates or </a:t>
            </a:r>
            <a:r>
              <a:rPr lang="en-US" dirty="0" smtClean="0">
                <a:solidFill>
                  <a:srgbClr val="C00000"/>
                </a:solidFill>
              </a:rPr>
              <a:t>exaggerates proportion and or scale</a:t>
            </a:r>
            <a:endParaRPr lang="en-US" dirty="0">
              <a:solidFill>
                <a:srgbClr val="C0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gaffordstudios.com/../images/Contemplation1.jpg"/>
          <p:cNvPicPr>
            <a:picLocks noChangeAspect="1" noChangeArrowheads="1"/>
          </p:cNvPicPr>
          <p:nvPr/>
        </p:nvPicPr>
        <p:blipFill>
          <a:blip r:embed="rId2" cstate="print"/>
          <a:srcRect/>
          <a:stretch>
            <a:fillRect/>
          </a:stretch>
        </p:blipFill>
        <p:spPr bwMode="auto">
          <a:xfrm>
            <a:off x="228600" y="3733800"/>
            <a:ext cx="2286000" cy="2863921"/>
          </a:xfrm>
          <a:prstGeom prst="rect">
            <a:avLst/>
          </a:prstGeom>
          <a:noFill/>
        </p:spPr>
      </p:pic>
      <p:pic>
        <p:nvPicPr>
          <p:cNvPr id="4100" name="Picture 4" descr="http://1.bp.blogspot.com/_VPFQgo9J2OI/SJ_BdjDNS4I/AAAAAAAAAeA/sddpi2GRMOM/s400/Positive_Negative.jpg"/>
          <p:cNvPicPr>
            <a:picLocks noChangeAspect="1" noChangeArrowheads="1"/>
          </p:cNvPicPr>
          <p:nvPr/>
        </p:nvPicPr>
        <p:blipFill>
          <a:blip r:embed="rId3" cstate="print"/>
          <a:srcRect/>
          <a:stretch>
            <a:fillRect/>
          </a:stretch>
        </p:blipFill>
        <p:spPr bwMode="auto">
          <a:xfrm>
            <a:off x="2667000" y="3657600"/>
            <a:ext cx="1905000" cy="2942085"/>
          </a:xfrm>
          <a:prstGeom prst="rect">
            <a:avLst/>
          </a:prstGeom>
          <a:noFill/>
        </p:spPr>
      </p:pic>
      <p:pic>
        <p:nvPicPr>
          <p:cNvPr id="4102" name="Picture 6" descr="http://2.bp.blogspot.com/_0RHWaA5h5FI/SoexHEeQBFI/AAAAAAAABKo/206Kw-6QJiU/s400/thaunakazakevicius_W1A4.jpg"/>
          <p:cNvPicPr>
            <a:picLocks noChangeAspect="1" noChangeArrowheads="1"/>
          </p:cNvPicPr>
          <p:nvPr/>
        </p:nvPicPr>
        <p:blipFill>
          <a:blip r:embed="rId4" cstate="print"/>
          <a:srcRect/>
          <a:stretch>
            <a:fillRect/>
          </a:stretch>
        </p:blipFill>
        <p:spPr bwMode="auto">
          <a:xfrm>
            <a:off x="5029200" y="5029200"/>
            <a:ext cx="1524000" cy="1524000"/>
          </a:xfrm>
          <a:prstGeom prst="rect">
            <a:avLst/>
          </a:prstGeom>
          <a:noFill/>
        </p:spPr>
      </p:pic>
      <p:sp>
        <p:nvSpPr>
          <p:cNvPr id="7" name="Title 6"/>
          <p:cNvSpPr>
            <a:spLocks noGrp="1"/>
          </p:cNvSpPr>
          <p:nvPr>
            <p:ph type="title"/>
          </p:nvPr>
        </p:nvSpPr>
        <p:spPr>
          <a:xfrm>
            <a:off x="457200" y="0"/>
            <a:ext cx="8153400" cy="990600"/>
          </a:xfrm>
        </p:spPr>
        <p:txBody>
          <a:bodyPr>
            <a:normAutofit fontScale="90000"/>
          </a:bodyPr>
          <a:lstStyle/>
          <a:p>
            <a:r>
              <a:rPr lang="en-US" dirty="0"/>
              <a:t>W</a:t>
            </a:r>
            <a:r>
              <a:rPr lang="en-US" dirty="0" smtClean="0"/>
              <a:t>hat is figure ground? </a:t>
            </a:r>
            <a:br>
              <a:rPr lang="en-US" dirty="0" smtClean="0"/>
            </a:br>
            <a:endParaRPr lang="en-US" dirty="0"/>
          </a:p>
        </p:txBody>
      </p:sp>
      <p:sp>
        <p:nvSpPr>
          <p:cNvPr id="8" name="Content Placeholder 7"/>
          <p:cNvSpPr>
            <a:spLocks noGrp="1"/>
          </p:cNvSpPr>
          <p:nvPr>
            <p:ph idx="1"/>
          </p:nvPr>
        </p:nvSpPr>
        <p:spPr>
          <a:xfrm>
            <a:off x="228600" y="533400"/>
            <a:ext cx="8686800" cy="5592763"/>
          </a:xfrm>
        </p:spPr>
        <p:txBody>
          <a:bodyPr>
            <a:normAutofit/>
          </a:bodyPr>
          <a:lstStyle/>
          <a:p>
            <a:r>
              <a:rPr lang="en-US" sz="2000" dirty="0"/>
              <a:t>Everything that is not figure is ground. </a:t>
            </a:r>
            <a:endParaRPr lang="en-US" sz="2000" dirty="0" smtClean="0"/>
          </a:p>
          <a:p>
            <a:r>
              <a:rPr lang="en-US" sz="2000" dirty="0"/>
              <a:t>As our attention shifts, the ground also shifts so that an object can go from figure to </a:t>
            </a:r>
            <a:r>
              <a:rPr lang="en-US" sz="2000" dirty="0" smtClean="0"/>
              <a:t>ground, </a:t>
            </a:r>
            <a:r>
              <a:rPr lang="en-US" sz="2000" dirty="0"/>
              <a:t>and then back</a:t>
            </a:r>
            <a:r>
              <a:rPr lang="en-US" sz="2000" dirty="0" smtClean="0"/>
              <a:t>. (see PowerPoint on Wiki regarding FG)</a:t>
            </a:r>
          </a:p>
          <a:p>
            <a:pPr marL="0" indent="0">
              <a:buNone/>
            </a:pPr>
            <a:r>
              <a:rPr lang="en-US" sz="2000" dirty="0"/>
              <a:t/>
            </a:r>
            <a:br>
              <a:rPr lang="en-US" sz="2000" dirty="0"/>
            </a:br>
            <a:r>
              <a:rPr lang="en-US" sz="2000" dirty="0" smtClean="0"/>
              <a:t>      </a:t>
            </a:r>
            <a:r>
              <a:rPr lang="en-US" sz="2000" dirty="0" smtClean="0">
                <a:solidFill>
                  <a:srgbClr val="C00000"/>
                </a:solidFill>
              </a:rPr>
              <a:t>Ground </a:t>
            </a:r>
            <a:r>
              <a:rPr lang="en-US" sz="2000" dirty="0">
                <a:solidFill>
                  <a:srgbClr val="C00000"/>
                </a:solidFill>
              </a:rPr>
              <a:t>is sometimes thought of as background or negative space.   </a:t>
            </a:r>
            <a:endParaRPr lang="en-US" sz="2000" dirty="0" smtClean="0">
              <a:solidFill>
                <a:srgbClr val="C00000"/>
              </a:solidFill>
            </a:endParaRPr>
          </a:p>
          <a:p>
            <a:r>
              <a:rPr lang="en-US" sz="2000" dirty="0" smtClean="0"/>
              <a:t>Figure-ground refers to the relationship between an object and its surround</a:t>
            </a:r>
            <a:r>
              <a:rPr lang="en-US" dirty="0" smtClean="0"/>
              <a:t>.</a:t>
            </a:r>
          </a:p>
          <a:p>
            <a:r>
              <a:rPr lang="en-US" sz="2000" dirty="0" smtClean="0"/>
              <a:t>Great website to understand Gestalt Principles: </a:t>
            </a:r>
            <a:r>
              <a:rPr lang="en-US" sz="2000" dirty="0">
                <a:hlinkClick r:id="rId5"/>
              </a:rPr>
              <a:t>facweb.cs.depaul.edu/.../gestalt_principles.htm</a:t>
            </a:r>
            <a:endParaRPr lang="en-US" sz="2000" dirty="0" smtClean="0"/>
          </a:p>
        </p:txBody>
      </p:sp>
      <p:pic>
        <p:nvPicPr>
          <p:cNvPr id="4104" name="Picture 8" descr="http://facweb.cs.depaul.edu/sgrais/images/Gestalt/MOULIN~1_small.jpg">
            <a:hlinkClick r:id="rId6"/>
          </p:cNvPr>
          <p:cNvPicPr>
            <a:picLocks noChangeAspect="1" noChangeArrowheads="1"/>
          </p:cNvPicPr>
          <p:nvPr/>
        </p:nvPicPr>
        <p:blipFill>
          <a:blip r:embed="rId7" cstate="print"/>
          <a:srcRect/>
          <a:stretch>
            <a:fillRect/>
          </a:stretch>
        </p:blipFill>
        <p:spPr bwMode="auto">
          <a:xfrm>
            <a:off x="6934200" y="3657600"/>
            <a:ext cx="1828800" cy="2980946"/>
          </a:xfrm>
          <a:prstGeom prst="rect">
            <a:avLst/>
          </a:prstGeom>
          <a:noFill/>
        </p:spPr>
      </p:pic>
      <p:pic>
        <p:nvPicPr>
          <p:cNvPr id="4106" name="Picture 10" descr="http://facweb.cs.depaul.edu/sgrais/images/Gestalt/escher53_small.jpg">
            <a:hlinkClick r:id="rId8"/>
          </p:cNvPr>
          <p:cNvPicPr>
            <a:picLocks noChangeAspect="1" noChangeArrowheads="1"/>
          </p:cNvPicPr>
          <p:nvPr/>
        </p:nvPicPr>
        <p:blipFill>
          <a:blip r:embed="rId9" cstate="print"/>
          <a:srcRect/>
          <a:stretch>
            <a:fillRect/>
          </a:stretch>
        </p:blipFill>
        <p:spPr bwMode="auto">
          <a:xfrm>
            <a:off x="5029200" y="3429000"/>
            <a:ext cx="1524000" cy="1386841"/>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fc38.deviantart.com/fs38/f/2008/321/3/e/Valley_Of_The_Kings_by_warpart.jpg"/>
          <p:cNvPicPr>
            <a:picLocks noChangeAspect="1" noChangeArrowheads="1"/>
          </p:cNvPicPr>
          <p:nvPr/>
        </p:nvPicPr>
        <p:blipFill>
          <a:blip r:embed="rId2" cstate="print"/>
          <a:srcRect/>
          <a:stretch>
            <a:fillRect/>
          </a:stretch>
        </p:blipFill>
        <p:spPr bwMode="auto">
          <a:xfrm>
            <a:off x="4419600" y="0"/>
            <a:ext cx="4523447" cy="3276600"/>
          </a:xfrm>
          <a:prstGeom prst="rect">
            <a:avLst/>
          </a:prstGeom>
          <a:noFill/>
        </p:spPr>
      </p:pic>
      <p:pic>
        <p:nvPicPr>
          <p:cNvPr id="22532" name="Picture 4" descr="Collage - Coming Together  16 x 20 copy"/>
          <p:cNvPicPr>
            <a:picLocks noChangeAspect="1" noChangeArrowheads="1"/>
          </p:cNvPicPr>
          <p:nvPr/>
        </p:nvPicPr>
        <p:blipFill>
          <a:blip r:embed="rId3" cstate="print"/>
          <a:srcRect/>
          <a:stretch>
            <a:fillRect/>
          </a:stretch>
        </p:blipFill>
        <p:spPr bwMode="auto">
          <a:xfrm>
            <a:off x="4267200" y="3429000"/>
            <a:ext cx="3886200" cy="2971800"/>
          </a:xfrm>
          <a:prstGeom prst="rect">
            <a:avLst/>
          </a:prstGeom>
          <a:noFill/>
        </p:spPr>
      </p:pic>
      <p:sp>
        <p:nvSpPr>
          <p:cNvPr id="4" name="TextBox 3"/>
          <p:cNvSpPr txBox="1"/>
          <p:nvPr/>
        </p:nvSpPr>
        <p:spPr>
          <a:xfrm>
            <a:off x="685800" y="533400"/>
            <a:ext cx="3324243" cy="1477328"/>
          </a:xfrm>
          <a:prstGeom prst="rect">
            <a:avLst/>
          </a:prstGeom>
          <a:noFill/>
        </p:spPr>
        <p:txBody>
          <a:bodyPr wrap="none" rtlCol="0">
            <a:spAutoFit/>
          </a:bodyPr>
          <a:lstStyle/>
          <a:p>
            <a:r>
              <a:rPr lang="en-US" dirty="0" smtClean="0"/>
              <a:t>How do these artists bring</a:t>
            </a:r>
          </a:p>
          <a:p>
            <a:r>
              <a:rPr lang="en-US" dirty="0"/>
              <a:t>e</a:t>
            </a:r>
            <a:r>
              <a:rPr lang="en-US" dirty="0" smtClean="0"/>
              <a:t>mphasis to their focal points?</a:t>
            </a:r>
          </a:p>
          <a:p>
            <a:endParaRPr lang="en-US" dirty="0" smtClean="0"/>
          </a:p>
          <a:p>
            <a:r>
              <a:rPr lang="en-US" dirty="0" smtClean="0"/>
              <a:t>Were they able to unify the many</a:t>
            </a:r>
          </a:p>
          <a:p>
            <a:r>
              <a:rPr lang="en-US" dirty="0"/>
              <a:t>e</a:t>
            </a:r>
            <a:r>
              <a:rPr lang="en-US" dirty="0" smtClean="0"/>
              <a:t>lements? If so, how?</a:t>
            </a:r>
            <a:endParaRPr lang="en-US" dirty="0"/>
          </a:p>
        </p:txBody>
      </p:sp>
      <p:pic>
        <p:nvPicPr>
          <p:cNvPr id="22534" name="Picture 6" descr="Choices 28 x 20 copy1"/>
          <p:cNvPicPr>
            <a:picLocks noChangeAspect="1" noChangeArrowheads="1"/>
          </p:cNvPicPr>
          <p:nvPr/>
        </p:nvPicPr>
        <p:blipFill>
          <a:blip r:embed="rId4" cstate="print"/>
          <a:srcRect/>
          <a:stretch>
            <a:fillRect/>
          </a:stretch>
        </p:blipFill>
        <p:spPr bwMode="auto">
          <a:xfrm>
            <a:off x="381000" y="2133600"/>
            <a:ext cx="3429000" cy="4463144"/>
          </a:xfrm>
          <a:prstGeom prst="rect">
            <a:avLst/>
          </a:prstGeom>
          <a:noFill/>
        </p:spPr>
      </p:pic>
      <p:sp>
        <p:nvSpPr>
          <p:cNvPr id="6" name="TextBox 5"/>
          <p:cNvSpPr txBox="1"/>
          <p:nvPr/>
        </p:nvSpPr>
        <p:spPr>
          <a:xfrm>
            <a:off x="4343400" y="6248400"/>
            <a:ext cx="4572001" cy="369332"/>
          </a:xfrm>
          <a:prstGeom prst="rect">
            <a:avLst/>
          </a:prstGeom>
          <a:noFill/>
        </p:spPr>
        <p:txBody>
          <a:bodyPr wrap="square" rtlCol="0">
            <a:spAutoFit/>
          </a:bodyPr>
          <a:lstStyle/>
          <a:p>
            <a:r>
              <a:rPr lang="en-US" dirty="0" smtClean="0">
                <a:hlinkClick r:id="rId5"/>
              </a:rPr>
              <a:t>http://www.susanadameart.com/</a:t>
            </a:r>
            <a:r>
              <a:rPr lang="en-US" dirty="0" smtClean="0"/>
              <a:t> </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2.bp.blogspot.com/_Y1KLWuJiLTg/SoHY8grgZAI/AAAAAAAAAVg/dJMcJ3uUFio/s400/newbirdwomanopti.jpg"/>
          <p:cNvPicPr>
            <a:picLocks noChangeAspect="1" noChangeArrowheads="1"/>
          </p:cNvPicPr>
          <p:nvPr/>
        </p:nvPicPr>
        <p:blipFill>
          <a:blip r:embed="rId2" cstate="print"/>
          <a:srcRect/>
          <a:stretch>
            <a:fillRect/>
          </a:stretch>
        </p:blipFill>
        <p:spPr bwMode="auto">
          <a:xfrm>
            <a:off x="304800" y="1163955"/>
            <a:ext cx="4267200" cy="3360421"/>
          </a:xfrm>
          <a:prstGeom prst="rect">
            <a:avLst/>
          </a:prstGeom>
          <a:noFill/>
        </p:spPr>
      </p:pic>
      <p:sp>
        <p:nvSpPr>
          <p:cNvPr id="3" name="TextBox 2"/>
          <p:cNvSpPr txBox="1"/>
          <p:nvPr/>
        </p:nvSpPr>
        <p:spPr>
          <a:xfrm>
            <a:off x="609600" y="457200"/>
            <a:ext cx="8001000" cy="646331"/>
          </a:xfrm>
          <a:prstGeom prst="rect">
            <a:avLst/>
          </a:prstGeom>
          <a:noFill/>
        </p:spPr>
        <p:txBody>
          <a:bodyPr wrap="square" rtlCol="0">
            <a:spAutoFit/>
          </a:bodyPr>
          <a:lstStyle/>
          <a:p>
            <a:r>
              <a:rPr lang="en-US" dirty="0" smtClean="0"/>
              <a:t>Nice negative space and lots of </a:t>
            </a:r>
            <a:r>
              <a:rPr lang="en-US" dirty="0" smtClean="0">
                <a:solidFill>
                  <a:srgbClr val="FF0000"/>
                </a:solidFill>
              </a:rPr>
              <a:t>movement </a:t>
            </a:r>
            <a:r>
              <a:rPr lang="en-US" dirty="0" smtClean="0"/>
              <a:t>with the petals—diagonal</a:t>
            </a:r>
          </a:p>
          <a:p>
            <a:r>
              <a:rPr lang="en-US" dirty="0"/>
              <a:t>l</a:t>
            </a:r>
            <a:r>
              <a:rPr lang="en-US" dirty="0" smtClean="0"/>
              <a:t>ine formed by the body creates tension—work is unified by color scheme.</a:t>
            </a:r>
            <a:endParaRPr lang="en-US" dirty="0"/>
          </a:p>
        </p:txBody>
      </p:sp>
      <p:pic>
        <p:nvPicPr>
          <p:cNvPr id="23556" name="Picture 4" descr="http://www.cs-lawrence.com/images/GOZOEX08/th-afrika2.jpg"/>
          <p:cNvPicPr>
            <a:picLocks noChangeAspect="1" noChangeArrowheads="1"/>
          </p:cNvPicPr>
          <p:nvPr/>
        </p:nvPicPr>
        <p:blipFill>
          <a:blip r:embed="rId3" cstate="print"/>
          <a:srcRect/>
          <a:stretch>
            <a:fillRect/>
          </a:stretch>
        </p:blipFill>
        <p:spPr bwMode="auto">
          <a:xfrm>
            <a:off x="4876800" y="2514600"/>
            <a:ext cx="3810000" cy="3810000"/>
          </a:xfrm>
          <a:prstGeom prst="rect">
            <a:avLst/>
          </a:prstGeom>
          <a:noFill/>
        </p:spPr>
      </p:pic>
      <p:sp>
        <p:nvSpPr>
          <p:cNvPr id="5" name="TextBox 4"/>
          <p:cNvSpPr txBox="1"/>
          <p:nvPr/>
        </p:nvSpPr>
        <p:spPr>
          <a:xfrm>
            <a:off x="228600" y="5181600"/>
            <a:ext cx="4419600" cy="646331"/>
          </a:xfrm>
          <a:prstGeom prst="rect">
            <a:avLst/>
          </a:prstGeom>
          <a:noFill/>
        </p:spPr>
        <p:txBody>
          <a:bodyPr wrap="square" rtlCol="0">
            <a:spAutoFit/>
          </a:bodyPr>
          <a:lstStyle/>
          <a:p>
            <a:r>
              <a:rPr lang="en-US" dirty="0" smtClean="0"/>
              <a:t>The pattern in the lady’s face is a nice use of the elements, and creates a unique surface.</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www.cs-lawrence.com/images/GOZOEX08/th-heartofmatter.jpg"/>
          <p:cNvPicPr>
            <a:picLocks noChangeAspect="1" noChangeArrowheads="1"/>
          </p:cNvPicPr>
          <p:nvPr/>
        </p:nvPicPr>
        <p:blipFill>
          <a:blip r:embed="rId2" cstate="print"/>
          <a:srcRect/>
          <a:stretch>
            <a:fillRect/>
          </a:stretch>
        </p:blipFill>
        <p:spPr bwMode="auto">
          <a:xfrm>
            <a:off x="381000" y="457200"/>
            <a:ext cx="2971800" cy="4733528"/>
          </a:xfrm>
          <a:prstGeom prst="rect">
            <a:avLst/>
          </a:prstGeom>
          <a:noFill/>
        </p:spPr>
      </p:pic>
      <p:pic>
        <p:nvPicPr>
          <p:cNvPr id="25604" name="Picture 4" descr="http://nancygoodmanlawrence.com/NancyGoodmanLawrence.com/Home_Contact_files/ellengrim-filtered.jpg"/>
          <p:cNvPicPr>
            <a:picLocks noChangeAspect="1" noChangeArrowheads="1"/>
          </p:cNvPicPr>
          <p:nvPr/>
        </p:nvPicPr>
        <p:blipFill>
          <a:blip r:embed="rId3" cstate="print"/>
          <a:srcRect/>
          <a:stretch>
            <a:fillRect/>
          </a:stretch>
        </p:blipFill>
        <p:spPr bwMode="auto">
          <a:xfrm>
            <a:off x="3733800" y="224038"/>
            <a:ext cx="5562600" cy="6587289"/>
          </a:xfrm>
          <a:prstGeom prst="rect">
            <a:avLst/>
          </a:prstGeom>
          <a:noFill/>
        </p:spPr>
      </p:pic>
      <p:sp>
        <p:nvSpPr>
          <p:cNvPr id="5" name="TextBox 4"/>
          <p:cNvSpPr txBox="1"/>
          <p:nvPr/>
        </p:nvSpPr>
        <p:spPr>
          <a:xfrm>
            <a:off x="4191000" y="381000"/>
            <a:ext cx="3671390" cy="369332"/>
          </a:xfrm>
          <a:prstGeom prst="rect">
            <a:avLst/>
          </a:prstGeom>
          <a:noFill/>
        </p:spPr>
        <p:txBody>
          <a:bodyPr wrap="none" rtlCol="0">
            <a:spAutoFit/>
          </a:bodyPr>
          <a:lstStyle/>
          <a:p>
            <a:r>
              <a:rPr lang="en-US" dirty="0" smtClean="0"/>
              <a:t>Variety galore,  but how is it unified? </a:t>
            </a:r>
            <a:endParaRPr lang="en-US" dirty="0"/>
          </a:p>
        </p:txBody>
      </p:sp>
      <p:sp>
        <p:nvSpPr>
          <p:cNvPr id="6" name="TextBox 5"/>
          <p:cNvSpPr txBox="1"/>
          <p:nvPr/>
        </p:nvSpPr>
        <p:spPr>
          <a:xfrm>
            <a:off x="152400" y="5334000"/>
            <a:ext cx="3886200" cy="1477328"/>
          </a:xfrm>
          <a:prstGeom prst="rect">
            <a:avLst/>
          </a:prstGeom>
          <a:noFill/>
        </p:spPr>
        <p:txBody>
          <a:bodyPr wrap="square" rtlCol="0">
            <a:spAutoFit/>
          </a:bodyPr>
          <a:lstStyle/>
          <a:p>
            <a:r>
              <a:rPr lang="en-US" dirty="0" smtClean="0"/>
              <a:t>Emphasis—is it effective? Even if you don’t like it, could this divided work give you an idea for altering one of your less successful works to create emphasis?</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814</TotalTime>
  <Words>1380</Words>
  <Application>Microsoft Office PowerPoint</Application>
  <PresentationFormat>On-screen Show (4:3)</PresentationFormat>
  <Paragraphs>139</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AP  15 minutes of your time for a critical message!</vt:lpstr>
      <vt:lpstr>These words were copied from the AP website regarding the reading of portfolios at AP Board:</vt:lpstr>
      <vt:lpstr>Breadth: </vt:lpstr>
      <vt:lpstr>Breadth Continued:</vt:lpstr>
      <vt:lpstr>What are some breadth examples:</vt:lpstr>
      <vt:lpstr>What is figure ground?  </vt:lpstr>
      <vt:lpstr>PowerPoint Presentation</vt:lpstr>
      <vt:lpstr>PowerPoint Presentation</vt:lpstr>
      <vt:lpstr>PowerPoint Presentation</vt:lpstr>
      <vt:lpstr>Here is what the readers said about submissions in 2010:</vt:lpstr>
      <vt:lpstr>Principles of Art reviewed:</vt:lpstr>
      <vt:lpstr>Your Assignment for Breadth:</vt:lpstr>
      <vt:lpstr>List each breadth piece below: Principle of Design it represents:</vt:lpstr>
      <vt:lpstr>                                                        Pattern and variety </vt:lpstr>
      <vt:lpstr>Which way is your favorite? Flipping took less than 30 seconds and is worth a try. </vt:lpstr>
      <vt:lpstr>What do you think about this figure/ground? Did Rachel add another component with repetition?</vt:lpstr>
      <vt:lpstr>Let’s try several ideas:</vt:lpstr>
      <vt:lpstr>Could you change the meaning with color? Diffused anger?</vt:lpstr>
      <vt:lpstr>PowerPoint Presentation</vt:lpstr>
      <vt:lpstr>What happened to Amanda’s composition? What color scheme does it employ?  What would a thick black border do for this? What would you suggest?  Do you see the dove coming down in between the heads?</vt:lpstr>
      <vt:lpstr>One lonely head…</vt:lpstr>
      <vt:lpstr>Perfect ads for depression medication; import into Photoshop and design with font</vt:lpstr>
      <vt:lpstr>Student had photos from trip; what if she took the best of these pictures and make an poster for a Safari Trip?</vt:lpstr>
      <vt:lpstr>These are nice examples of contrast—would you add anything or change the composition to reflect stronger design?  A little cheezy but you get the idea…</vt:lpstr>
      <vt:lpstr>Blue eyes for emphasis and red font for focal zone</vt:lpstr>
      <vt:lpstr>So, where do we go from here?</vt:lpstr>
      <vt:lpstr>PowerPoint Presentation</vt:lpstr>
      <vt:lpstr>PowerPoint Presentation</vt:lpstr>
      <vt:lpstr>A good link if you like collages:  http://www.collageart.org/links/</vt:lpstr>
    </vt:vector>
  </TitlesOfParts>
  <Company>Wesleyan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 ART: I MUST HAVE 15 minutes of your time today for an important topic.</dc:title>
  <dc:creator>apiedra</dc:creator>
  <cp:lastModifiedBy>Windows User</cp:lastModifiedBy>
  <cp:revision>68</cp:revision>
  <dcterms:created xsi:type="dcterms:W3CDTF">2010-03-22T16:54:26Z</dcterms:created>
  <dcterms:modified xsi:type="dcterms:W3CDTF">2011-08-21T16:28:40Z</dcterms:modified>
</cp:coreProperties>
</file>