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97" r:id="rId4"/>
    <p:sldId id="257" r:id="rId5"/>
    <p:sldId id="258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5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92" r:id="rId27"/>
    <p:sldId id="293" r:id="rId28"/>
    <p:sldId id="294" r:id="rId29"/>
    <p:sldId id="295" r:id="rId30"/>
    <p:sldId id="296" r:id="rId31"/>
    <p:sldId id="299" r:id="rId32"/>
    <p:sldId id="298" r:id="rId33"/>
    <p:sldId id="300" r:id="rId34"/>
    <p:sldId id="290" r:id="rId3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77C69C-E2A3-4B5A-9705-3B9C0B101DC3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F4EAFB0-8044-48F5-B5C7-23200B7384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tificamerican.com/slideshow.cfm?id=art-as-visual-research&amp;photo_id=B099ABBD-E331-8F63-B3B1EFF9CAE22C14" TargetMode="External"/><Relationship Id="rId2" Type="http://schemas.openxmlformats.org/officeDocument/2006/relationships/hyperlink" Target="http://www.scientificamerican.com/media/gallery/B098DF09-C8A8-A527-8BFC9BE0B2B2E50D_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scientificamerican.com/media/gallery/B098DF09-C8A8-A527-8BFC9BE0B2B2E50D_2.jpg" TargetMode="Externa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scientificamerican.com/media/gallery/B098DF09-C8A8-A527-8BFC9BE0B2B2E50D_9.jpg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doubletakeart.com/images/00585-27910_zoomed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914400"/>
            <a:ext cx="2774355" cy="5562600"/>
          </a:xfrm>
          <a:prstGeom prst="rect">
            <a:avLst/>
          </a:prstGeom>
          <a:noFill/>
        </p:spPr>
      </p:pic>
      <p:pic>
        <p:nvPicPr>
          <p:cNvPr id="11268" name="Picture 4" descr="http://www.doubletakeart.com/images/00585-8690_zoomed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1199196"/>
            <a:ext cx="3804237" cy="565880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199" y="0"/>
            <a:ext cx="8305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Before the computer…</a:t>
            </a:r>
          </a:p>
          <a:p>
            <a:r>
              <a:rPr lang="en-US" sz="3200" b="1" dirty="0" smtClean="0"/>
              <a:t>                                                     there was OP ART!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tatic.picassomio.com/images/art/17/72/20/victor-vasarely-artwork-large-873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00" y="685800"/>
            <a:ext cx="568642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friendsofart.net/static/images/art3/victor-vasarely-taimy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3600" y="228600"/>
            <a:ext cx="51435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fotothing.com/photos/eae/eae790068d474a25d2582a71014cfe25_f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228600"/>
            <a:ext cx="7945882" cy="6408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artgallerysuperstore.com/images/300048.jpg"/>
          <p:cNvPicPr>
            <a:picLocks noChangeAspect="1" noChangeArrowheads="1"/>
          </p:cNvPicPr>
          <p:nvPr/>
        </p:nvPicPr>
        <p:blipFill>
          <a:blip r:embed="rId2" cstate="email"/>
          <a:srcRect r="-392"/>
          <a:stretch>
            <a:fillRect/>
          </a:stretch>
        </p:blipFill>
        <p:spPr bwMode="auto">
          <a:xfrm>
            <a:off x="1752600" y="381000"/>
            <a:ext cx="4876800" cy="6296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arcadja.com/artmagazine/en/wp-content/gallery/090513-poleschi/victor-vasarely-ou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381000"/>
            <a:ext cx="7543800" cy="6277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erevos.com/vasarely/images/pillan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52600" y="0"/>
            <a:ext cx="6391835" cy="6704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biksady.com/auction/1/big/11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0"/>
            <a:ext cx="6934200" cy="6886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place-des-arts.com/forum/images/Vasarely/90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232296"/>
            <a:ext cx="6477000" cy="6450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3.amazonaws.com/estock/fspid9/10/18/57/7/everystockphoto-1018577-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00200" y="246256"/>
            <a:ext cx="6400800" cy="6504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annexgalleries.com/images/items/large/8345/Pava-by-Victor-Vasarel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554625" y="-497225"/>
            <a:ext cx="3962401" cy="8004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farm5.static.flickr.com/4090/4983011674_8bb0b94340_z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05250" y="838200"/>
            <a:ext cx="5238750" cy="5410200"/>
          </a:xfrm>
          <a:prstGeom prst="rect">
            <a:avLst/>
          </a:prstGeom>
          <a:noFill/>
        </p:spPr>
      </p:pic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0" y="304800"/>
            <a:ext cx="38862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5800" dirty="0" smtClean="0">
                <a:solidFill>
                  <a:srgbClr val="FF0000"/>
                </a:solidFill>
              </a:rPr>
              <a:t>OP Art = </a:t>
            </a:r>
          </a:p>
          <a:p>
            <a:pPr>
              <a:buNone/>
            </a:pPr>
            <a:r>
              <a:rPr lang="en-US" dirty="0" smtClean="0"/>
              <a:t>     </a:t>
            </a:r>
          </a:p>
          <a:p>
            <a:pPr>
              <a:buNone/>
            </a:pPr>
            <a:r>
              <a:rPr lang="en-US" dirty="0" smtClean="0"/>
              <a:t>    a form of art characterized by the use of geometric shapes and brilliant colors to create  optical illusions (such as motion).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.ebayimg.com/05/!Bowve8gBGk~$(KGrHqIH-DwEuZCwWVBnBLos99!Lvg~~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8800" y="77470"/>
            <a:ext cx="5791200" cy="6780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ages.easyart.com/i/prints/rw/lg/1/6/Victor-Vasarely-Ond-LZ-1658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95400" y="321183"/>
            <a:ext cx="6553200" cy="6536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ais.badische-zeitung.de/piece/01/43/22/59/211769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457200"/>
            <a:ext cx="73152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0" name="Picture 6" descr="http://www.arts-wallpapers.com/modern-art/victor-vasarely/02/victor-vasarely800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228600"/>
            <a:ext cx="85344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kettererkunst.de/kunst/pic570/358/1009023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1600" y="138819"/>
            <a:ext cx="6629400" cy="6695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norfolkdecorativeantiques.co.uk/images/shop/%7BF9B18A37-603A-473A-B633-D957D6E23ADE%7D_1_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199" y="1"/>
            <a:ext cx="7301871" cy="6745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_ptPSNQGHKPw/SY0-DWvAhMI/AAAAAAAAEm4/EKuVi_lkM1M/s400/Bridget+Rile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09800" y="1295400"/>
            <a:ext cx="5562600" cy="55626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915400" cy="1371600"/>
          </a:xfrm>
        </p:spPr>
        <p:txBody>
          <a:bodyPr/>
          <a:lstStyle/>
          <a:p>
            <a:r>
              <a:rPr lang="en-US" sz="1800" b="1" dirty="0" smtClean="0"/>
              <a:t>Bridget Louise Riley</a:t>
            </a:r>
            <a:r>
              <a:rPr lang="en-US" sz="1800" dirty="0" smtClean="0"/>
              <a:t> was born 24 April 1931 in London; she is a famous OP Artist who created many black and white images in the 1960’s that created a sense of motion.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http://www.minusspace.com/logimages/schirnkunsthalle-rile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80976"/>
            <a:ext cx="6677024" cy="6677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http://images.worldgallery.co.uk/i/prints/rw/lg/7/7/Bridget-Riley-Movement-in-Squares--Silkscreen-print--77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799" y="515871"/>
            <a:ext cx="5867401" cy="5808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http://www.independent.co.uk/multimedia/dynamic/00501/Bridget_Riley_X7050_501707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0"/>
            <a:ext cx="7391400" cy="6746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8458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0" y="2057400"/>
            <a:ext cx="9144000" cy="4572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Even though your mind wants to believe that some of the squares are closer and some farther away; the real difference is  due to the variation of size. </a:t>
            </a:r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762000" y="381001"/>
            <a:ext cx="8382000" cy="1905000"/>
          </a:xfrm>
        </p:spPr>
        <p:txBody>
          <a:bodyPr/>
          <a:lstStyle/>
          <a:p>
            <a:r>
              <a:rPr lang="en-US" dirty="0" smtClean="0"/>
              <a:t>Vocabulary: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solidFill>
                  <a:srgbClr val="FF0000"/>
                </a:solidFill>
              </a:rPr>
              <a:t>Optical Illusion </a:t>
            </a:r>
            <a:r>
              <a:rPr lang="en-US" sz="2800" dirty="0" smtClean="0"/>
              <a:t>= visual images that differ from objective reality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8" name="Picture 2" descr="http://digitus.itk.ppke.hu/~gelma/VRML/cald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2057400"/>
            <a:ext cx="8001000" cy="2662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http://www.britishcouncil.org/tw/croatia-arts-330x220-bridget-rile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457200"/>
            <a:ext cx="8380709" cy="5993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0" y="-4114800"/>
            <a:ext cx="9144000" cy="530914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BAC6DA"/>
                </a:solidFill>
                <a:effectLst/>
                <a:latin typeface="Prelude"/>
                <a:cs typeface="Arial" pitchFamily="34" charset="0"/>
                <a:hlinkClick r:id="rId2" tooltip="click for larger version"/>
              </a:rPr>
              <a:t>  </a:t>
            </a:r>
            <a:r>
              <a:rPr kumimoji="0" lang="en-US" sz="30000" b="1" i="0" u="none" strike="noStrike" cap="none" normalizeH="0" baseline="0" dirty="0" smtClean="0">
                <a:ln>
                  <a:noFill/>
                </a:ln>
                <a:solidFill>
                  <a:srgbClr val="BAC6DA"/>
                </a:solidFill>
                <a:effectLst/>
                <a:latin typeface="Prelude"/>
                <a:cs typeface="Arial" pitchFamily="34" charset="0"/>
              </a:rPr>
              <a:t> 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BAC6DA"/>
                </a:solidFill>
                <a:effectLst/>
                <a:latin typeface="Prelude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r>
              <a:rPr kumimoji="0" lang="en-US" sz="900" b="1" i="0" u="sng" strike="noStrike" cap="none" normalizeH="0" baseline="0" dirty="0" smtClean="0">
                <a:ln>
                  <a:noFill/>
                </a:ln>
                <a:solidFill>
                  <a:srgbClr val="BAC6DA"/>
                </a:solidFill>
                <a:effectLst/>
                <a:latin typeface="Prelude"/>
                <a:cs typeface="Arial" pitchFamily="34" charset="0"/>
              </a:rPr>
              <a:t>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BAC6DA"/>
                </a:solidFill>
                <a:effectLst/>
                <a:latin typeface="Prelude"/>
                <a:cs typeface="Arial" pitchFamily="34" charset="0"/>
                <a:hlinkClick r:id="rId3"/>
              </a:rPr>
              <a:t>  </a:t>
            </a:r>
            <a:r>
              <a:rPr kumimoji="0" lang="en-US" sz="4500" b="1" i="0" u="none" strike="noStrike" cap="none" normalizeH="0" baseline="0" dirty="0" smtClean="0">
                <a:ln>
                  <a:noFill/>
                </a:ln>
                <a:solidFill>
                  <a:srgbClr val="BAC6DA"/>
                </a:solidFill>
                <a:effectLst/>
                <a:latin typeface="Prelude"/>
                <a:cs typeface="Arial" pitchFamily="34" charset="0"/>
              </a:rPr>
              <a:t> 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BAC6DA"/>
                </a:solidFill>
                <a:effectLst/>
                <a:latin typeface="Prelude"/>
                <a:cs typeface="Arial" pitchFamily="34" charset="0"/>
              </a:rPr>
              <a:t>                    </a:t>
            </a:r>
            <a:r>
              <a:rPr kumimoji="0" lang="en-US" sz="900" b="1" i="0" u="sng" strike="noStrike" cap="none" normalizeH="0" baseline="0" dirty="0" smtClean="0">
                <a:ln>
                  <a:noFill/>
                </a:ln>
                <a:solidFill>
                  <a:srgbClr val="BAC6DA"/>
                </a:solidFill>
                <a:effectLst/>
                <a:latin typeface="Prelude"/>
                <a:cs typeface="Arial" pitchFamily="34" charset="0"/>
              </a:rPr>
              <a:t>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BAC6DA"/>
                </a:solidFill>
                <a:effectLst/>
                <a:latin typeface="Prelude"/>
                <a:cs typeface="Arial" pitchFamily="34" charset="0"/>
              </a:rPr>
              <a:t>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BAC6DA"/>
                </a:solidFill>
                <a:effectLst/>
                <a:latin typeface="Prelude"/>
                <a:cs typeface="Arial" pitchFamily="34" charset="0"/>
              </a:rPr>
              <a:t> 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BAC6DA"/>
                </a:solidFill>
                <a:effectLst/>
                <a:latin typeface="Prelude"/>
                <a:cs typeface="Arial" pitchFamily="34" charset="0"/>
              </a:rPr>
              <a:t>      </a:t>
            </a:r>
          </a:p>
        </p:txBody>
      </p:sp>
      <p:pic>
        <p:nvPicPr>
          <p:cNvPr id="46089" name="Picture 9" descr="http://www.scientificamerican.com/media/gallery/B098DF09-C8A8-A527-8BFC9BE0B2B2E50D_1.jpg">
            <a:hlinkClick r:id="rId2" tooltip="click for larger vers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457200"/>
            <a:ext cx="6248400" cy="6248401"/>
          </a:xfrm>
          <a:prstGeom prst="rect">
            <a:avLst/>
          </a:prstGeom>
          <a:noFill/>
        </p:spPr>
      </p:pic>
      <p:sp>
        <p:nvSpPr>
          <p:cNvPr id="14" name="Title 13"/>
          <p:cNvSpPr>
            <a:spLocks noGrp="1"/>
          </p:cNvSpPr>
          <p:nvPr>
            <p:ph type="title" idx="4294967295"/>
          </p:nvPr>
        </p:nvSpPr>
        <p:spPr>
          <a:xfrm>
            <a:off x="0" y="-914400"/>
            <a:ext cx="9144000" cy="1524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MacKay’s Rays, 1957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www.scientificamerican.com/media/gallery/B098DF09-C8A8-A527-8BFC9BE0B2B2E50D_2.jpg">
            <a:hlinkClick r:id="rId2" tooltip="click for larger vers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0"/>
            <a:ext cx="7620000" cy="6524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http://www.scientificamerican.com/media/gallery/B098DF09-C8A8-A527-8BFC9BE0B2B2E50D_9.jpg">
            <a:hlinkClick r:id="rId2" tooltip="click for larger vers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28600"/>
            <a:ext cx="6324600" cy="629930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14478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Hajime</a:t>
            </a:r>
            <a:r>
              <a:rPr lang="en-US" sz="2800" b="1" dirty="0" smtClean="0"/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Ouchi</a:t>
            </a:r>
            <a:r>
              <a:rPr lang="en-US" sz="2800" b="1" dirty="0" smtClean="0"/>
              <a:t>.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381000"/>
            <a:ext cx="8229600" cy="59753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Today, you will try your hand at a few techniques designed to help you better understand the way artists create optical illusions!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Supplies: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Ruler, compass, protractor, sharpened  2B pencils,</a:t>
            </a:r>
          </a:p>
          <a:p>
            <a:pPr>
              <a:buNone/>
            </a:pPr>
            <a:r>
              <a:rPr lang="en-US" dirty="0" smtClean="0"/>
              <a:t>Erasers, color pencils and practice sheets to</a:t>
            </a:r>
          </a:p>
          <a:p>
            <a:pPr>
              <a:buNone/>
            </a:pPr>
            <a:r>
              <a:rPr lang="en-US" dirty="0" smtClean="0"/>
              <a:t>follow along with teacher’s instructions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studio18.co.uk/shop/images/victor_vasarely/Vasarely_datt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914400"/>
            <a:ext cx="4962525" cy="5367124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562600" y="0"/>
            <a:ext cx="3581401" cy="6553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Non-objective Art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= art that does not represent an object, person or place.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smtClean="0">
                <a:solidFill>
                  <a:srgbClr val="FF0000"/>
                </a:solidFill>
              </a:rPr>
              <a:t>Abstract Art  </a:t>
            </a:r>
            <a:r>
              <a:rPr lang="en-US" dirty="0" smtClean="0"/>
              <a:t>is (more accurately) the simplification of a subject; whereas, non-objective art is created without a subject in mind.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bertc.com/subfive/g143/images/vasarel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57200"/>
            <a:ext cx="5334000" cy="5334000"/>
          </a:xfrm>
          <a:prstGeom prst="rect">
            <a:avLst/>
          </a:prstGeom>
          <a:noFill/>
        </p:spPr>
      </p:pic>
      <p:sp>
        <p:nvSpPr>
          <p:cNvPr id="10" name="Content Placeholder 9"/>
          <p:cNvSpPr>
            <a:spLocks noGrp="1"/>
          </p:cNvSpPr>
          <p:nvPr>
            <p:ph sz="half" idx="4294967295"/>
          </p:nvPr>
        </p:nvSpPr>
        <p:spPr>
          <a:xfrm>
            <a:off x="5334000" y="0"/>
            <a:ext cx="3810000" cy="6858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5200" b="1" dirty="0" smtClean="0">
                <a:solidFill>
                  <a:srgbClr val="FF0000"/>
                </a:solidFill>
              </a:rPr>
              <a:t>Victor</a:t>
            </a:r>
            <a:r>
              <a:rPr lang="en-US" sz="5700" b="1" dirty="0" smtClean="0">
                <a:solidFill>
                  <a:srgbClr val="FF0000"/>
                </a:solidFill>
              </a:rPr>
              <a:t> </a:t>
            </a:r>
            <a:r>
              <a:rPr lang="en-US" sz="5700" b="1" dirty="0" err="1" smtClean="0">
                <a:solidFill>
                  <a:srgbClr val="FF0000"/>
                </a:solidFill>
              </a:rPr>
              <a:t>Vasarely</a:t>
            </a:r>
            <a:r>
              <a:rPr lang="en-US" sz="5700" b="1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en-US" dirty="0" smtClean="0"/>
              <a:t>is considered the father of OP Art.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He was born 1908 in Hungary.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He later settled in Paris in</a:t>
            </a:r>
          </a:p>
          <a:p>
            <a:pPr>
              <a:buNone/>
            </a:pPr>
            <a:r>
              <a:rPr lang="en-US" dirty="0" smtClean="0"/>
              <a:t>1930’s and became a</a:t>
            </a:r>
          </a:p>
          <a:p>
            <a:pPr>
              <a:buNone/>
            </a:pPr>
            <a:r>
              <a:rPr lang="en-US" dirty="0" smtClean="0"/>
              <a:t>French citizen 1959 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100" b="1" dirty="0" smtClean="0">
                <a:solidFill>
                  <a:srgbClr val="FF0000"/>
                </a:solidFill>
              </a:rPr>
              <a:t>Victor created hypnotic</a:t>
            </a:r>
          </a:p>
          <a:p>
            <a:pPr>
              <a:buNone/>
            </a:pPr>
            <a:r>
              <a:rPr lang="en-US" sz="3100" b="1" dirty="0" smtClean="0">
                <a:solidFill>
                  <a:srgbClr val="FF0000"/>
                </a:solidFill>
              </a:rPr>
              <a:t>works that  look as if they</a:t>
            </a:r>
          </a:p>
          <a:p>
            <a:pPr>
              <a:buNone/>
            </a:pPr>
            <a:r>
              <a:rPr lang="en-US" sz="3100" b="1" dirty="0" smtClean="0">
                <a:solidFill>
                  <a:srgbClr val="FF0000"/>
                </a:solidFill>
              </a:rPr>
              <a:t>were created on a</a:t>
            </a:r>
          </a:p>
          <a:p>
            <a:pPr>
              <a:buNone/>
            </a:pPr>
            <a:r>
              <a:rPr lang="en-US" sz="3100" b="1" dirty="0" smtClean="0">
                <a:solidFill>
                  <a:srgbClr val="FF0000"/>
                </a:solidFill>
              </a:rPr>
              <a:t>computer beginning in</a:t>
            </a:r>
          </a:p>
          <a:p>
            <a:pPr>
              <a:buNone/>
            </a:pPr>
            <a:r>
              <a:rPr lang="en-US" sz="3100" b="1" dirty="0" smtClean="0">
                <a:solidFill>
                  <a:srgbClr val="FF0000"/>
                </a:solidFill>
              </a:rPr>
              <a:t>The 1940s.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arkwestgallery.files.wordpress.com/2010/12/l077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74920" y="304800"/>
            <a:ext cx="6169080" cy="6229325"/>
          </a:xfrm>
          <a:prstGeom prst="rect">
            <a:avLst/>
          </a:prstGeom>
          <a:noFill/>
        </p:spPr>
      </p:pic>
      <p:sp>
        <p:nvSpPr>
          <p:cNvPr id="10" name="Text Placeholder 9"/>
          <p:cNvSpPr>
            <a:spLocks noGrp="1"/>
          </p:cNvSpPr>
          <p:nvPr>
            <p:ph type="body" sz="half" idx="4294967295"/>
          </p:nvPr>
        </p:nvSpPr>
        <p:spPr>
          <a:xfrm>
            <a:off x="0" y="381000"/>
            <a:ext cx="3008313" cy="68580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Vasarely’s</a:t>
            </a:r>
            <a:r>
              <a:rPr lang="en-US" dirty="0" smtClean="0"/>
              <a:t>  contemporary works featured animated surfaces</a:t>
            </a:r>
          </a:p>
          <a:p>
            <a:pPr>
              <a:buNone/>
            </a:pPr>
            <a:r>
              <a:rPr lang="en-US" dirty="0" smtClean="0"/>
              <a:t>     of geometric forms and interacting colors. </a:t>
            </a:r>
          </a:p>
          <a:p>
            <a:endParaRPr lang="en-US" dirty="0" smtClean="0"/>
          </a:p>
          <a:p>
            <a:r>
              <a:rPr lang="en-US" dirty="0" smtClean="0"/>
              <a:t>In the 1960s  he used even brighter colors to suggest movement through optical</a:t>
            </a:r>
          </a:p>
          <a:p>
            <a:pPr>
              <a:buNone/>
            </a:pPr>
            <a:r>
              <a:rPr lang="en-US" dirty="0" smtClean="0"/>
              <a:t>     illusion.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enisbloch.com/pics/vasarely__composition_double_bleu_et_rou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6096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rogallery.com/_RG-Images/Vasarely/Vasarely-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1600" y="228600"/>
            <a:ext cx="6153150" cy="6320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lh5.ggpht.com/_rwI4wDXDUDk/SYjUWiYyZPI/AAAAAAAABgQ/PUJuuFPSorA/vasarel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8800" y="278926"/>
            <a:ext cx="5853063" cy="6579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331</TotalTime>
  <Words>284</Words>
  <Application>Microsoft Office PowerPoint</Application>
  <PresentationFormat>On-screen Show (4:3)</PresentationFormat>
  <Paragraphs>54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Metro</vt:lpstr>
      <vt:lpstr>PowerPoint Presentation</vt:lpstr>
      <vt:lpstr>PowerPoint Presentation</vt:lpstr>
      <vt:lpstr>Vocabulary:  Optical Illusion = visual images that differ from objective reality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Bridget Louise Riley was born 24 April 1931 in London; she is a famous OP Artist who created many black and white images in the 1960’s that created a sense of motion.</vt:lpstr>
      <vt:lpstr>PowerPoint Presentation</vt:lpstr>
      <vt:lpstr>PowerPoint Presentation</vt:lpstr>
      <vt:lpstr>PowerPoint Presentation</vt:lpstr>
      <vt:lpstr>PowerPoint Presentation</vt:lpstr>
      <vt:lpstr> MacKay’s Rays, 1957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Theresa Mays</dc:creator>
  <cp:lastModifiedBy>Windows User</cp:lastModifiedBy>
  <cp:revision>10</cp:revision>
  <cp:lastPrinted>2011-06-23T12:54:14Z</cp:lastPrinted>
  <dcterms:created xsi:type="dcterms:W3CDTF">2011-06-19T13:54:25Z</dcterms:created>
  <dcterms:modified xsi:type="dcterms:W3CDTF">2011-06-23T12:55:11Z</dcterms:modified>
</cp:coreProperties>
</file>