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61" r:id="rId3"/>
    <p:sldId id="260" r:id="rId4"/>
    <p:sldId id="259" r:id="rId5"/>
    <p:sldId id="280" r:id="rId6"/>
    <p:sldId id="257" r:id="rId7"/>
    <p:sldId id="262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1" r:id="rId24"/>
    <p:sldId id="284" r:id="rId25"/>
    <p:sldId id="285" r:id="rId26"/>
    <p:sldId id="286" r:id="rId27"/>
    <p:sldId id="287" r:id="rId28"/>
    <p:sldId id="288" r:id="rId29"/>
    <p:sldId id="282" r:id="rId30"/>
    <p:sldId id="283" r:id="rId31"/>
    <p:sldId id="263" r:id="rId32"/>
    <p:sldId id="264" r:id="rId33"/>
    <p:sldId id="258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93" autoAdjust="0"/>
    <p:restoredTop sz="94660"/>
  </p:normalViewPr>
  <p:slideViewPr>
    <p:cSldViewPr>
      <p:cViewPr varScale="1">
        <p:scale>
          <a:sx n="73" d="100"/>
          <a:sy n="73" d="100"/>
        </p:scale>
        <p:origin x="-102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801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F54108-DF0D-4737-A062-F8FFE0EEEBAA}" type="datetimeFigureOut">
              <a:rPr lang="en-US" smtClean="0"/>
              <a:t>8/25/2011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9D0E96-AEC9-4180-8C77-41C04DD499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7479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9D0E96-AEC9-4180-8C77-41C04DD49947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8044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BEFE8-C930-45EE-92F1-BC466915EFA0}" type="datetimeFigureOut">
              <a:rPr lang="en-US" smtClean="0"/>
              <a:t>8/25/2011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32964-C7A9-4AE6-B4F0-E98D67CD88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303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BEFE8-C930-45EE-92F1-BC466915EFA0}" type="datetimeFigureOut">
              <a:rPr lang="en-US" smtClean="0"/>
              <a:t>8/25/2011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32964-C7A9-4AE6-B4F0-E98D67CD88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250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BEFE8-C930-45EE-92F1-BC466915EFA0}" type="datetimeFigureOut">
              <a:rPr lang="en-US" smtClean="0"/>
              <a:t>8/25/2011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32964-C7A9-4AE6-B4F0-E98D67CD88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798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BEFE8-C930-45EE-92F1-BC466915EFA0}" type="datetimeFigureOut">
              <a:rPr lang="en-US" smtClean="0"/>
              <a:t>8/25/2011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32964-C7A9-4AE6-B4F0-E98D67CD88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124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BEFE8-C930-45EE-92F1-BC466915EFA0}" type="datetimeFigureOut">
              <a:rPr lang="en-US" smtClean="0"/>
              <a:t>8/25/2011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32964-C7A9-4AE6-B4F0-E98D67CD88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0539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BEFE8-C930-45EE-92F1-BC466915EFA0}" type="datetimeFigureOut">
              <a:rPr lang="en-US" smtClean="0"/>
              <a:t>8/25/2011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32964-C7A9-4AE6-B4F0-E98D67CD88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712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BEFE8-C930-45EE-92F1-BC466915EFA0}" type="datetimeFigureOut">
              <a:rPr lang="en-US" smtClean="0"/>
              <a:t>8/25/2011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32964-C7A9-4AE6-B4F0-E98D67CD88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0411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BEFE8-C930-45EE-92F1-BC466915EFA0}" type="datetimeFigureOut">
              <a:rPr lang="en-US" smtClean="0"/>
              <a:t>8/25/2011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32964-C7A9-4AE6-B4F0-E98D67CD88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062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BEFE8-C930-45EE-92F1-BC466915EFA0}" type="datetimeFigureOut">
              <a:rPr lang="en-US" smtClean="0"/>
              <a:t>8/25/2011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32964-C7A9-4AE6-B4F0-E98D67CD88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320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BEFE8-C930-45EE-92F1-BC466915EFA0}" type="datetimeFigureOut">
              <a:rPr lang="en-US" smtClean="0"/>
              <a:t>8/25/2011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32964-C7A9-4AE6-B4F0-E98D67CD88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765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BEFE8-C930-45EE-92F1-BC466915EFA0}" type="datetimeFigureOut">
              <a:rPr lang="en-US" smtClean="0"/>
              <a:t>8/25/2011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32964-C7A9-4AE6-B4F0-E98D67CD88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1671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3BEFE8-C930-45EE-92F1-BC466915EFA0}" type="datetimeFigureOut">
              <a:rPr lang="en-US" smtClean="0"/>
              <a:t>8/25/2011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F32964-C7A9-4AE6-B4F0-E98D67CD88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8821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upload.wikimedia.org/wikipedia/en/f/ff/Mondrian_gray_tree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gabrielebitter.com/dataviewer.asp?keyvalue=8046&amp;subkeyvalue=611266&amp;page=WorksZoom" TargetMode="Externa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www.jackbinghamcpf.com/barn_on_middle_creek_road_2_large_image.htm" TargetMode="Externa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://www.jackbinghamcpf.com/images/pastels/2009/blue_barn.JPG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amfischer.net/paintings/paintings.html" TargetMode="External"/><Relationship Id="rId2" Type="http://schemas.openxmlformats.org/officeDocument/2006/relationships/hyperlink" Target="http://www.samfischer.net/bio.html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1676400"/>
            <a:ext cx="9144000" cy="192405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Stencil Std" pitchFamily="82" charset="0"/>
              </a:rPr>
              <a:t>Semi-Abstract Art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refers </a:t>
            </a:r>
            <a:r>
              <a:rPr lang="en-US" dirty="0"/>
              <a:t>to</a:t>
            </a:r>
            <a:r>
              <a:rPr lang="en-US" dirty="0" smtClean="0"/>
              <a:t> a style of painting or sculpture in </a:t>
            </a:r>
            <a:r>
              <a:rPr lang="en-US" dirty="0"/>
              <a:t>which</a:t>
            </a:r>
            <a:r>
              <a:rPr lang="en-US" dirty="0" smtClean="0"/>
              <a:t> the subject </a:t>
            </a:r>
            <a:r>
              <a:rPr lang="en-US" dirty="0"/>
              <a:t>remains</a:t>
            </a:r>
            <a:r>
              <a:rPr lang="en-US" dirty="0" smtClean="0"/>
              <a:t> </a:t>
            </a:r>
            <a:r>
              <a:rPr lang="en-US" dirty="0"/>
              <a:t>recognizable</a:t>
            </a:r>
            <a:r>
              <a:rPr lang="en-US" dirty="0" smtClean="0"/>
              <a:t> although the forms are </a:t>
            </a:r>
            <a:r>
              <a:rPr lang="en-US" dirty="0"/>
              <a:t>highly</a:t>
            </a:r>
            <a:r>
              <a:rPr lang="en-US" dirty="0" smtClean="0"/>
              <a:t> stylized in a manner </a:t>
            </a:r>
            <a:r>
              <a:rPr lang="en-US" dirty="0"/>
              <a:t>derived</a:t>
            </a:r>
            <a:r>
              <a:rPr lang="en-US" dirty="0" smtClean="0"/>
              <a:t> </a:t>
            </a:r>
            <a:r>
              <a:rPr lang="en-US" dirty="0"/>
              <a:t>from</a:t>
            </a:r>
            <a:r>
              <a:rPr lang="en-US" dirty="0" smtClean="0"/>
              <a:t> </a:t>
            </a:r>
            <a:r>
              <a:rPr lang="en-US" dirty="0"/>
              <a:t>abstract</a:t>
            </a:r>
            <a:r>
              <a:rPr lang="en-US" dirty="0" smtClean="0"/>
              <a:t> </a:t>
            </a:r>
            <a:r>
              <a:rPr lang="en-US" dirty="0"/>
              <a:t>art.</a:t>
            </a:r>
            <a:r>
              <a:rPr lang="en-US" dirty="0" smtClean="0"/>
              <a:t> 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19600"/>
            <a:ext cx="8077200" cy="1219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smtClean="0">
                <a:solidFill>
                  <a:srgbClr val="C00000"/>
                </a:solidFill>
                <a:latin typeface="Brush Script MT" pitchFamily="66" charset="0"/>
              </a:rPr>
              <a:t>so, basically, it is the art of simplifying an image to say “more” with “less” detail</a:t>
            </a:r>
            <a:endParaRPr lang="en-US" b="1" dirty="0">
              <a:solidFill>
                <a:srgbClr val="C00000"/>
              </a:solidFill>
              <a:latin typeface="Brush Script MT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7748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07" r="4257"/>
          <a:stretch/>
        </p:blipFill>
        <p:spPr bwMode="auto">
          <a:xfrm>
            <a:off x="348607" y="1511101"/>
            <a:ext cx="8795391" cy="4108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8370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165" y="472440"/>
            <a:ext cx="7737835" cy="6004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3073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609600"/>
            <a:ext cx="7739743" cy="5779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0938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91" t="11510" r="11375" b="10866"/>
          <a:stretch/>
        </p:blipFill>
        <p:spPr bwMode="auto">
          <a:xfrm>
            <a:off x="1578429" y="228600"/>
            <a:ext cx="6477000" cy="6426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0007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685800"/>
            <a:ext cx="7820047" cy="5119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6994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28600"/>
            <a:ext cx="6400800" cy="6352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1830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81809"/>
            <a:ext cx="5105400" cy="6691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8915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428625"/>
            <a:ext cx="6324600" cy="62257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1445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4801"/>
            <a:ext cx="8316227" cy="617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8683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89101"/>
            <a:ext cx="6477000" cy="6509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152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File:Mondrian gray tree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038" y="3352800"/>
            <a:ext cx="4128561" cy="3082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 descr="http://pages.cpsc.ucalgary.ca/~sheelagh/personal/reps/mond/tree4.tn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7" t="1075" r="859" b="3764"/>
          <a:stretch/>
        </p:blipFill>
        <p:spPr bwMode="auto">
          <a:xfrm>
            <a:off x="4506340" y="3387634"/>
            <a:ext cx="4291253" cy="3154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90600" y="533400"/>
            <a:ext cx="342899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Abstraction of a tree through 3 stages, by famous artist, Mondrian</a:t>
            </a:r>
          </a:p>
        </p:txBody>
      </p:sp>
      <p:pic>
        <p:nvPicPr>
          <p:cNvPr id="9" name="Picture 8" descr="mondrian_red_tre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7737" y="202583"/>
            <a:ext cx="4196663" cy="2952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820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39221"/>
            <a:ext cx="7696200" cy="6421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263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38478"/>
            <a:ext cx="6629400" cy="6608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7984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Red Square 2 by Gabriele Bitter mixed media ~ 40 x 30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73480"/>
            <a:ext cx="4876800" cy="6531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116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www.jackbinghamcpf.com/images/pastels/2011/barns_on_middlecreek_road_2a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644" y="685800"/>
            <a:ext cx="8279476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182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524000"/>
            <a:ext cx="3333750" cy="418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594" y="457200"/>
            <a:ext cx="3810000" cy="544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4506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113" y="1433513"/>
            <a:ext cx="5819775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5630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113" y="1514475"/>
            <a:ext cx="5819775" cy="3829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9354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504950"/>
            <a:ext cx="3810000" cy="3848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5865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552450"/>
            <a:ext cx="7143750" cy="575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5462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www.jackbinghamcpf.com/images/pastels/2009/blue_barn_a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457200"/>
            <a:ext cx="4953000" cy="6107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0002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Assignment </a:t>
            </a:r>
            <a:r>
              <a:rPr lang="en-US" dirty="0"/>
              <a:t>–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Mini </a:t>
            </a:r>
            <a:r>
              <a:rPr lang="en-US" dirty="0"/>
              <a:t>Abstraction Series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0" y="1295400"/>
            <a:ext cx="4648200" cy="5943600"/>
          </a:xfrm>
        </p:spPr>
        <p:txBody>
          <a:bodyPr>
            <a:normAutofit fontScale="47500" lnSpcReduction="20000"/>
          </a:bodyPr>
          <a:lstStyle/>
          <a:p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dirty="0"/>
              <a:t>Vocabulary: </a:t>
            </a:r>
            <a:r>
              <a:rPr lang="en-US" dirty="0">
                <a:solidFill>
                  <a:srgbClr val="FF0000"/>
                </a:solidFill>
              </a:rPr>
              <a:t>balance, negative space, composition, unity, abstract</a:t>
            </a:r>
          </a:p>
          <a:p>
            <a:pPr marL="0" indent="0">
              <a:buNone/>
            </a:pPr>
            <a:endParaRPr lang="en-US" dirty="0"/>
          </a:p>
          <a:p>
            <a:pPr marL="0" lvl="0" indent="0">
              <a:buNone/>
            </a:pPr>
            <a:r>
              <a:rPr lang="en-US" b="1" dirty="0" smtClean="0"/>
              <a:t>Project: Create a semi-abstracted painting </a:t>
            </a:r>
          </a:p>
          <a:p>
            <a:pPr marL="0" lvl="0" indent="0">
              <a:buNone/>
            </a:pPr>
            <a:endParaRPr lang="en-US" b="1" dirty="0"/>
          </a:p>
          <a:p>
            <a:pPr marL="0" lvl="0" indent="0">
              <a:buNone/>
            </a:pPr>
            <a:r>
              <a:rPr lang="en-US" b="1" dirty="0" smtClean="0"/>
              <a:t>Process:  Using a  </a:t>
            </a:r>
            <a:r>
              <a:rPr lang="en-US" b="1" dirty="0"/>
              <a:t>viewfinder </a:t>
            </a:r>
            <a:r>
              <a:rPr lang="en-US" b="1" dirty="0" smtClean="0"/>
              <a:t>or cropping “L’s”,  you will select </a:t>
            </a:r>
            <a:r>
              <a:rPr lang="en-US" b="1" dirty="0"/>
              <a:t>5 pleasing compositions from any </a:t>
            </a:r>
            <a:r>
              <a:rPr lang="en-US" b="1" dirty="0" smtClean="0"/>
              <a:t>source</a:t>
            </a:r>
            <a:r>
              <a:rPr lang="en-US" b="1" dirty="0"/>
              <a:t> </a:t>
            </a:r>
            <a:r>
              <a:rPr lang="en-US" b="1" dirty="0" smtClean="0"/>
              <a:t>to abstract, then paint.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Here are some tips for good composition as you move the viewfinder around the picture</a:t>
            </a:r>
            <a:r>
              <a:rPr lang="en-US" dirty="0">
                <a:solidFill>
                  <a:srgbClr val="FF0000"/>
                </a:solidFill>
              </a:rPr>
              <a:t>:</a:t>
            </a:r>
          </a:p>
          <a:p>
            <a:pPr marL="0" indent="0">
              <a:buNone/>
            </a:pPr>
            <a:endParaRPr lang="en-US" dirty="0"/>
          </a:p>
          <a:p>
            <a:pPr lvl="0"/>
            <a:r>
              <a:rPr lang="en-US" b="1" dirty="0"/>
              <a:t>L</a:t>
            </a:r>
            <a:r>
              <a:rPr lang="en-US" dirty="0"/>
              <a:t>ook for interesting lines, </a:t>
            </a:r>
            <a:r>
              <a:rPr lang="en-US" dirty="0" smtClean="0"/>
              <a:t>shapes </a:t>
            </a:r>
            <a:r>
              <a:rPr lang="en-US" dirty="0"/>
              <a:t>and patterns in the picture. </a:t>
            </a:r>
          </a:p>
          <a:p>
            <a:pPr lvl="0"/>
            <a:r>
              <a:rPr lang="en-US" dirty="0"/>
              <a:t>Establish purposeful balance (formal or informal) in your composition.</a:t>
            </a:r>
          </a:p>
          <a:p>
            <a:pPr lvl="0"/>
            <a:r>
              <a:rPr lang="en-US" dirty="0"/>
              <a:t>Pay careful attention to the negative space in the design. All spaces should be interesting.</a:t>
            </a:r>
          </a:p>
          <a:p>
            <a:pPr lvl="0"/>
            <a:r>
              <a:rPr lang="en-US" dirty="0"/>
              <a:t>Parts of your image will bleed off all sides of the paper; lines should hug the surface and take the direction of the object or shape</a:t>
            </a:r>
            <a:r>
              <a:rPr lang="en-US" dirty="0" smtClean="0"/>
              <a:t>.</a:t>
            </a:r>
          </a:p>
          <a:p>
            <a:pPr marL="0" lvl="0" indent="0">
              <a:buNone/>
            </a:pPr>
            <a:endParaRPr lang="en-US" dirty="0"/>
          </a:p>
          <a:p>
            <a:pPr marL="0" lv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Show all planning in your sketchbook.</a:t>
            </a:r>
            <a:r>
              <a:rPr lang="en-US" dirty="0"/>
              <a:t> </a:t>
            </a:r>
          </a:p>
          <a:p>
            <a:pPr marL="0" lv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Tips:</a:t>
            </a:r>
            <a:endParaRPr lang="en-US" dirty="0"/>
          </a:p>
          <a:p>
            <a:pPr lvl="0"/>
            <a:r>
              <a:rPr lang="en-US" dirty="0"/>
              <a:t>Use 3 main values—one should dominate for emphasis.</a:t>
            </a:r>
          </a:p>
          <a:p>
            <a:pPr lvl="0"/>
            <a:r>
              <a:rPr lang="en-US" dirty="0"/>
              <a:t>Selecting a good color scheme ensures </a:t>
            </a:r>
            <a:r>
              <a:rPr lang="en-US" b="1" dirty="0"/>
              <a:t>unity</a:t>
            </a:r>
            <a:r>
              <a:rPr lang="en-US" dirty="0"/>
              <a:t>.</a:t>
            </a:r>
          </a:p>
          <a:p>
            <a:pPr lvl="0"/>
            <a:r>
              <a:rPr lang="en-US" dirty="0"/>
              <a:t>Watch edges and </a:t>
            </a:r>
            <a:r>
              <a:rPr lang="en-US" dirty="0" smtClean="0"/>
              <a:t>craftsmanship as you paint.</a:t>
            </a:r>
            <a:endParaRPr lang="en-US" dirty="0"/>
          </a:p>
          <a:p>
            <a:pPr marL="0" lv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4800600" y="1447800"/>
            <a:ext cx="4343400" cy="5410200"/>
          </a:xfrm>
        </p:spPr>
        <p:txBody>
          <a:bodyPr>
            <a:normAutofit fontScale="47500" lnSpcReduction="20000"/>
          </a:bodyPr>
          <a:lstStyle/>
          <a:p>
            <a:pPr marL="514350" lvl="0" indent="-514350">
              <a:buAutoNum type="arabicPeriod"/>
            </a:pPr>
            <a:r>
              <a:rPr lang="en-US" dirty="0" smtClean="0"/>
              <a:t>Draw </a:t>
            </a:r>
            <a:r>
              <a:rPr lang="en-US" dirty="0"/>
              <a:t>5 </a:t>
            </a:r>
            <a:r>
              <a:rPr lang="en-US" dirty="0" smtClean="0"/>
              <a:t>boxes </a:t>
            </a:r>
            <a:r>
              <a:rPr lang="en-US" dirty="0"/>
              <a:t>in your sketchbook that correspond, in size, to your selected </a:t>
            </a:r>
            <a:r>
              <a:rPr lang="en-US" dirty="0" smtClean="0"/>
              <a:t>compositions.</a:t>
            </a:r>
          </a:p>
          <a:p>
            <a:pPr marL="514350" lvl="0" indent="-514350">
              <a:buAutoNum type="arabicPeriod"/>
            </a:pPr>
            <a:r>
              <a:rPr lang="en-US" dirty="0" smtClean="0"/>
              <a:t>Next</a:t>
            </a:r>
            <a:r>
              <a:rPr lang="en-US" dirty="0"/>
              <a:t>, draw the small compositions you created </a:t>
            </a:r>
            <a:r>
              <a:rPr lang="en-US" dirty="0" smtClean="0"/>
              <a:t>inside </a:t>
            </a:r>
            <a:r>
              <a:rPr lang="en-US" dirty="0"/>
              <a:t>the </a:t>
            </a:r>
            <a:r>
              <a:rPr lang="en-US" dirty="0" smtClean="0"/>
              <a:t>boxes you </a:t>
            </a:r>
            <a:r>
              <a:rPr lang="en-US" dirty="0"/>
              <a:t>created in your </a:t>
            </a:r>
            <a:r>
              <a:rPr lang="en-US" dirty="0" smtClean="0"/>
              <a:t>sketchbook..</a:t>
            </a:r>
          </a:p>
          <a:p>
            <a:pPr marL="514350" lvl="0" indent="-514350">
              <a:buAutoNum type="arabicPeriod"/>
            </a:pPr>
            <a:r>
              <a:rPr lang="en-US" b="1" dirty="0" smtClean="0"/>
              <a:t>Enlarge </a:t>
            </a:r>
            <a:r>
              <a:rPr lang="en-US" b="1" dirty="0"/>
              <a:t>the 3 best compositions </a:t>
            </a:r>
            <a:r>
              <a:rPr lang="en-US" b="1" dirty="0" smtClean="0"/>
              <a:t>on another page</a:t>
            </a:r>
          </a:p>
          <a:p>
            <a:pPr marL="514350" lvl="0" indent="-514350">
              <a:buAutoNum type="arabicPeriod"/>
            </a:pPr>
            <a:r>
              <a:rPr lang="en-US" dirty="0" smtClean="0"/>
              <a:t>Test 3 different </a:t>
            </a:r>
            <a:r>
              <a:rPr lang="en-US" dirty="0"/>
              <a:t>color schemes on your </a:t>
            </a:r>
            <a:r>
              <a:rPr lang="en-US" dirty="0" smtClean="0"/>
              <a:t>enlarged thumbnails before </a:t>
            </a:r>
            <a:r>
              <a:rPr lang="en-US" dirty="0"/>
              <a:t>choosing the one you wish to use on </a:t>
            </a:r>
            <a:r>
              <a:rPr lang="en-US" dirty="0" smtClean="0"/>
              <a:t>canvas.</a:t>
            </a:r>
          </a:p>
          <a:p>
            <a:pPr marL="514350" lvl="0" indent="-514350">
              <a:buAutoNum type="arabicPeriod"/>
            </a:pPr>
            <a:r>
              <a:rPr lang="en-US" dirty="0" smtClean="0"/>
              <a:t>Re-draw your final selection (to approximately ½  the size of a page in your sketchbook). </a:t>
            </a:r>
          </a:p>
          <a:p>
            <a:pPr marL="514350" lvl="0" indent="-514350">
              <a:buAutoNum type="arabicPeriod"/>
            </a:pPr>
            <a:r>
              <a:rPr lang="en-US" dirty="0" smtClean="0"/>
              <a:t>Color your final sketch  using your selected </a:t>
            </a:r>
            <a:r>
              <a:rPr lang="en-US" dirty="0"/>
              <a:t>color scheme </a:t>
            </a:r>
            <a:r>
              <a:rPr lang="en-US" dirty="0" smtClean="0"/>
              <a:t>(the one that best </a:t>
            </a:r>
            <a:r>
              <a:rPr lang="en-US" dirty="0"/>
              <a:t>expresses the mood you wish to convey </a:t>
            </a:r>
            <a:r>
              <a:rPr lang="en-US" dirty="0" smtClean="0"/>
              <a:t>).</a:t>
            </a:r>
          </a:p>
          <a:p>
            <a:pPr marL="514350" lvl="0" indent="-514350">
              <a:buAutoNum type="arabicPeriod"/>
            </a:pPr>
            <a:r>
              <a:rPr lang="en-US" dirty="0" smtClean="0"/>
              <a:t>Redraw final sketch on canvas and paint!</a:t>
            </a:r>
            <a:endParaRPr lang="en-US" dirty="0"/>
          </a:p>
          <a:p>
            <a:pPr marL="0" lv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Rubric:</a:t>
            </a: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dirty="0"/>
              <a:t>____________25 planning (minimum 5 sketches,  3 quick </a:t>
            </a:r>
          </a:p>
          <a:p>
            <a:pPr marL="0" indent="0">
              <a:buNone/>
            </a:pPr>
            <a:r>
              <a:rPr lang="en-US" dirty="0" smtClean="0"/>
              <a:t>                                color studies testing different schemes)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____________10 </a:t>
            </a:r>
            <a:r>
              <a:rPr lang="en-US" dirty="0" smtClean="0"/>
              <a:t>color enlargement </a:t>
            </a:r>
            <a:r>
              <a:rPr lang="en-US" dirty="0"/>
              <a:t>of final selection </a:t>
            </a:r>
          </a:p>
          <a:p>
            <a:pPr marL="0" indent="0">
              <a:buNone/>
            </a:pPr>
            <a:r>
              <a:rPr lang="en-US" dirty="0" smtClean="0"/>
              <a:t>                                in sketchbook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____________</a:t>
            </a:r>
            <a:r>
              <a:rPr lang="en-US" dirty="0"/>
              <a:t>50 execution of final painting</a:t>
            </a:r>
          </a:p>
          <a:p>
            <a:pPr marL="0" indent="0">
              <a:buNone/>
            </a:pPr>
            <a:r>
              <a:rPr lang="en-US" dirty="0"/>
              <a:t>____________10 time management + effort</a:t>
            </a:r>
          </a:p>
          <a:p>
            <a:pPr marL="0" indent="0">
              <a:buNone/>
            </a:pPr>
            <a:r>
              <a:rPr lang="en-US" dirty="0"/>
              <a:t>____________05 clean up (care of materials and </a:t>
            </a:r>
          </a:p>
          <a:p>
            <a:pPr marL="0" indent="0">
              <a:buNone/>
            </a:pPr>
            <a:r>
              <a:rPr lang="en-US" dirty="0" smtClean="0"/>
              <a:t>                                classroom)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____________/</a:t>
            </a:r>
            <a:r>
              <a:rPr lang="en-US" dirty="0"/>
              <a:t>100</a:t>
            </a:r>
          </a:p>
          <a:p>
            <a:pPr marL="0" lv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3286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10477"/>
            <a:ext cx="7391123" cy="5661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9044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1448"/>
            <a:ext cx="5638800" cy="6815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97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28600"/>
            <a:ext cx="6388599" cy="6374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087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Another Abstract Artist:</a:t>
            </a:r>
            <a:br>
              <a:rPr lang="en-US" dirty="0" smtClean="0"/>
            </a:br>
            <a:r>
              <a:rPr lang="en-US" dirty="0" err="1" smtClean="0"/>
              <a:t>Rolina</a:t>
            </a:r>
            <a:r>
              <a:rPr lang="en-US" dirty="0" smtClean="0"/>
              <a:t> van </a:t>
            </a:r>
            <a:r>
              <a:rPr lang="en-US" dirty="0" err="1"/>
              <a:t>V</a:t>
            </a:r>
            <a:r>
              <a:rPr lang="en-US" dirty="0" err="1" smtClean="0"/>
              <a:t>liet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4294967295"/>
          </p:nvPr>
        </p:nvSpPr>
        <p:spPr>
          <a:xfrm>
            <a:off x="6019800" y="2057400"/>
            <a:ext cx="3124200" cy="4267200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dirty="0" err="1" smtClean="0"/>
              <a:t>Rolina</a:t>
            </a:r>
            <a:r>
              <a:rPr lang="en-US" dirty="0" smtClean="0"/>
              <a:t> van </a:t>
            </a:r>
            <a:r>
              <a:rPr lang="en-US" dirty="0" err="1" smtClean="0"/>
              <a:t>Vliet’s</a:t>
            </a:r>
            <a:r>
              <a:rPr lang="en-US" dirty="0" smtClean="0"/>
              <a:t> book gives helpful exercises and suggestions for painting abstract art.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There is a copy of her book in the classroom for your use.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526" y="1752600"/>
            <a:ext cx="4748140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1210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One way to abstract an image:</a:t>
            </a:r>
            <a:endParaRPr lang="en-US" dirty="0"/>
          </a:p>
        </p:txBody>
      </p:sp>
      <p:pic>
        <p:nvPicPr>
          <p:cNvPr id="2050" name="Picture 2" descr="C:\Users\tmays\Desktop\2DII\thumbnails_0002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457201" y="1249136"/>
            <a:ext cx="4267200" cy="5524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5400" y="1447800"/>
            <a:ext cx="3581400" cy="4678363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en-US" dirty="0" smtClean="0"/>
              <a:t>Start with a realistic imagery. Abstract the images through a series of steps.</a:t>
            </a:r>
          </a:p>
          <a:p>
            <a:pPr>
              <a:buFont typeface="Arial" charset="0"/>
              <a:buChar char="•"/>
            </a:pPr>
            <a:r>
              <a:rPr lang="en-US" dirty="0" smtClean="0"/>
              <a:t>Begin by selecting small portions of the whole picture.</a:t>
            </a:r>
          </a:p>
          <a:p>
            <a:pPr>
              <a:buFont typeface="Arial" charset="0"/>
              <a:buChar char="•"/>
            </a:pPr>
            <a:r>
              <a:rPr lang="en-US" dirty="0" smtClean="0"/>
              <a:t>Further simplify each image through a series of thumbnails.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362200" y="4724400"/>
            <a:ext cx="2133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Examples of what an initial thumbnails </a:t>
            </a:r>
          </a:p>
          <a:p>
            <a:r>
              <a:rPr lang="en-US" dirty="0" smtClean="0"/>
              <a:t> might look like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2997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caroleeclark.files.wordpress.com/2011/07/597_cycling_jersey_sketch.jpg?w=288&amp;h=28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33400"/>
            <a:ext cx="3657600" cy="3581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contemporary urban scene painting by Carolee Clar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17" y="1600200"/>
            <a:ext cx="4368760" cy="4314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57200" y="4572000"/>
            <a:ext cx="20120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Planning thumbnail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267200" y="6248400"/>
            <a:ext cx="49073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Simplified painting with planned color scheme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790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Semi Abstract Art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371600"/>
            <a:ext cx="7924800" cy="4754563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>
                <a:hlinkClick r:id="rId2"/>
              </a:rPr>
              <a:t>http://www.samfischer.net/bio.html</a:t>
            </a: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b="1" dirty="0" smtClean="0"/>
              <a:t>Check out his gallery of paintings on his webpage.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b="1" dirty="0" smtClean="0">
                <a:hlinkClick r:id="rId3"/>
              </a:rPr>
              <a:t>http://www.samfischer.net/paintings/paintings.html</a:t>
            </a:r>
            <a:endParaRPr lang="en-US" b="1" dirty="0" smtClean="0"/>
          </a:p>
          <a:p>
            <a:pPr marL="0" indent="0">
              <a:buNone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55379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7921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Can you guess the color </a:t>
            </a:r>
            <a:r>
              <a:rPr lang="en-US" dirty="0" smtClean="0"/>
              <a:t>schemes in the following works? Give it a try.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19200"/>
            <a:ext cx="7871961" cy="5494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613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5" y="990600"/>
            <a:ext cx="8728364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7574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4613" y="642938"/>
            <a:ext cx="3914775" cy="557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3499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558</TotalTime>
  <Words>494</Words>
  <Application>Microsoft Office PowerPoint</Application>
  <PresentationFormat>On-screen Show (4:3)</PresentationFormat>
  <Paragraphs>65</Paragraphs>
  <Slides>33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Office Theme</vt:lpstr>
      <vt:lpstr>Semi-Abstract Art  refers to a style of painting or sculpture in which the subject remains recognizable although the forms are highly stylized in a manner derived from abstract art.  </vt:lpstr>
      <vt:lpstr>PowerPoint Presentation</vt:lpstr>
      <vt:lpstr>Assignment –  Mini Abstraction Series</vt:lpstr>
      <vt:lpstr>One way to abstract an image:</vt:lpstr>
      <vt:lpstr>PowerPoint Presentation</vt:lpstr>
      <vt:lpstr>Semi Abstract Art</vt:lpstr>
      <vt:lpstr>Can you guess the color schemes in the following works? Give it a try.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Another Abstract Artist: Rolina van Vliet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Semi-Abstract Art  refers to a style of painting or sculpture in which the subject remains recognizable although the forms are highly stylized in a manner derived from abstract art.</dc:title>
  <dc:creator>Windows User</dc:creator>
  <cp:lastModifiedBy>Windows User</cp:lastModifiedBy>
  <cp:revision>16</cp:revision>
  <dcterms:created xsi:type="dcterms:W3CDTF">2011-08-18T19:16:46Z</dcterms:created>
  <dcterms:modified xsi:type="dcterms:W3CDTF">2011-08-25T15:47:25Z</dcterms:modified>
</cp:coreProperties>
</file>