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58" r:id="rId3"/>
    <p:sldId id="256" r:id="rId4"/>
    <p:sldId id="270" r:id="rId5"/>
    <p:sldId id="260" r:id="rId6"/>
    <p:sldId id="262" r:id="rId7"/>
    <p:sldId id="263" r:id="rId8"/>
    <p:sldId id="257" r:id="rId9"/>
    <p:sldId id="267" r:id="rId10"/>
    <p:sldId id="269" r:id="rId11"/>
    <p:sldId id="261" r:id="rId12"/>
    <p:sldId id="264" r:id="rId13"/>
    <p:sldId id="273" r:id="rId14"/>
    <p:sldId id="271" r:id="rId15"/>
    <p:sldId id="272" r:id="rId16"/>
    <p:sldId id="274" r:id="rId17"/>
    <p:sldId id="276" r:id="rId18"/>
    <p:sldId id="277" r:id="rId19"/>
    <p:sldId id="285" r:id="rId20"/>
    <p:sldId id="284" r:id="rId21"/>
    <p:sldId id="281" r:id="rId22"/>
    <p:sldId id="282" r:id="rId23"/>
    <p:sldId id="283" r:id="rId24"/>
    <p:sldId id="280" r:id="rId25"/>
    <p:sldId id="278" r:id="rId26"/>
    <p:sldId id="279" r:id="rId27"/>
    <p:sldId id="286" r:id="rId28"/>
    <p:sldId id="287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55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0EED7C79-C7DC-436B-9E39-8F069141FE09}" type="datetimeFigureOut">
              <a:rPr lang="en-US" smtClean="0"/>
              <a:t>9/1/2011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09E3C11-62A1-4967-A7F7-73F4481CA452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D7C79-C7DC-436B-9E39-8F069141FE09}" type="datetimeFigureOut">
              <a:rPr lang="en-US" smtClean="0"/>
              <a:t>9/1/2011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E3C11-62A1-4967-A7F7-73F4481CA4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D7C79-C7DC-436B-9E39-8F069141FE09}" type="datetimeFigureOut">
              <a:rPr lang="en-US" smtClean="0"/>
              <a:t>9/1/2011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E3C11-62A1-4967-A7F7-73F4481CA4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D7C79-C7DC-436B-9E39-8F069141FE09}" type="datetimeFigureOut">
              <a:rPr lang="en-US" smtClean="0"/>
              <a:t>9/1/2011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E3C11-62A1-4967-A7F7-73F4481CA4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D7C79-C7DC-436B-9E39-8F069141FE09}" type="datetimeFigureOut">
              <a:rPr lang="en-US" smtClean="0"/>
              <a:t>9/1/2011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E3C11-62A1-4967-A7F7-73F4481CA4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D7C79-C7DC-436B-9E39-8F069141FE09}" type="datetimeFigureOut">
              <a:rPr lang="en-US" smtClean="0"/>
              <a:t>9/1/2011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E3C11-62A1-4967-A7F7-73F4481CA45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D7C79-C7DC-436B-9E39-8F069141FE09}" type="datetimeFigureOut">
              <a:rPr lang="en-US" smtClean="0"/>
              <a:t>9/1/2011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E3C11-62A1-4967-A7F7-73F4481CA4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D7C79-C7DC-436B-9E39-8F069141FE09}" type="datetimeFigureOut">
              <a:rPr lang="en-US" smtClean="0"/>
              <a:t>9/1/2011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E3C11-62A1-4967-A7F7-73F4481CA4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D7C79-C7DC-436B-9E39-8F069141FE09}" type="datetimeFigureOut">
              <a:rPr lang="en-US" smtClean="0"/>
              <a:t>9/1/2011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E3C11-62A1-4967-A7F7-73F4481CA4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D7C79-C7DC-436B-9E39-8F069141FE09}" type="datetimeFigureOut">
              <a:rPr lang="en-US" smtClean="0"/>
              <a:t>9/1/2011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E3C11-62A1-4967-A7F7-73F4481CA452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D7C79-C7DC-436B-9E39-8F069141FE09}" type="datetimeFigureOut">
              <a:rPr lang="en-US" smtClean="0"/>
              <a:t>9/1/2011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E3C11-62A1-4967-A7F7-73F4481CA4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0EED7C79-C7DC-436B-9E39-8F069141FE09}" type="datetimeFigureOut">
              <a:rPr lang="en-US" smtClean="0"/>
              <a:t>9/1/2011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09E3C11-62A1-4967-A7F7-73F4481CA45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hyperlink" Target="http://www.acliparthistory.com/church/cr/index.php?d=171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jpeg"/><Relationship Id="rId4" Type="http://schemas.openxmlformats.org/officeDocument/2006/relationships/image" Target="../media/image5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4294967295"/>
          </p:nvPr>
        </p:nvSpPr>
        <p:spPr>
          <a:xfrm>
            <a:off x="457200" y="457200"/>
            <a:ext cx="3733800" cy="3048000"/>
          </a:xfrm>
        </p:spPr>
        <p:txBody>
          <a:bodyPr>
            <a:normAutofit fontScale="85000" lnSpcReduction="10000"/>
          </a:bodyPr>
          <a:lstStyle/>
          <a:p>
            <a:r>
              <a:rPr lang="en-US" b="1" dirty="0" smtClean="0"/>
              <a:t>Torres-</a:t>
            </a:r>
            <a:r>
              <a:rPr lang="en-US" b="1" dirty="0" err="1" smtClean="0"/>
              <a:t>García</a:t>
            </a:r>
            <a:r>
              <a:rPr lang="en-US" b="1" dirty="0" smtClean="0"/>
              <a:t> developed his own style, called “Constructive Universalism,” based on the idea that simple, everyday objects and symbols can be understood by everyone, regardless of cultural or social background. </a:t>
            </a:r>
          </a:p>
          <a:p>
            <a:endParaRPr lang="en-US" b="1" dirty="0"/>
          </a:p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3" r="2971"/>
          <a:stretch/>
        </p:blipFill>
        <p:spPr bwMode="auto">
          <a:xfrm>
            <a:off x="4323806" y="396240"/>
            <a:ext cx="4232365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09600" y="3886200"/>
            <a:ext cx="8077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Do you think that a work of art can be understood by everyone? Explain. </a:t>
            </a:r>
          </a:p>
          <a:p>
            <a:endParaRPr lang="en-US" dirty="0" smtClean="0"/>
          </a:p>
          <a:p>
            <a:r>
              <a:rPr lang="en-US" b="1" dirty="0" smtClean="0"/>
              <a:t>• What do you imagine could be some of the advantages and disadvantages to artworks based on this ideal? </a:t>
            </a:r>
          </a:p>
          <a:p>
            <a:endParaRPr lang="en-US" dirty="0" smtClean="0"/>
          </a:p>
          <a:p>
            <a:r>
              <a:rPr lang="en-US" b="1" dirty="0" smtClean="0"/>
              <a:t>• What symbols do you encounter in everyday life that are understood by everyone?  Why did Christians use symbols in their communication, on churches and while illustrating the bible?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0932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040674"/>
            <a:ext cx="7688130" cy="5105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2112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60" t="2099" r="19405"/>
          <a:stretch/>
        </p:blipFill>
        <p:spPr bwMode="auto">
          <a:xfrm>
            <a:off x="838200" y="788126"/>
            <a:ext cx="4676503" cy="544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6562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895350"/>
            <a:ext cx="7010400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4016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1697" y="2590800"/>
            <a:ext cx="4673589" cy="3540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816429"/>
            <a:ext cx="2857500" cy="491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581401" y="816430"/>
            <a:ext cx="533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Mondrian was a Dutch artist who developed  Neo-</a:t>
            </a:r>
            <a:r>
              <a:rPr lang="en-US" dirty="0" err="1" smtClean="0"/>
              <a:t>Plasticism</a:t>
            </a:r>
            <a:r>
              <a:rPr lang="en-US" dirty="0" smtClean="0"/>
              <a:t>, an art form that utilized a white ground, upon which a grid of vertical and horizontal black lines were constructed with alternating blocks of the three primary colors.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2435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762000"/>
            <a:ext cx="3087053" cy="5040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14400"/>
            <a:ext cx="3771900" cy="447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415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869" y="762000"/>
            <a:ext cx="3633389" cy="417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219200"/>
            <a:ext cx="4048125" cy="4902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972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" y="1661381"/>
            <a:ext cx="7578090" cy="4715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3400" y="762000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Louise Nevelson was an American sculptor known for monumental, monochromatic wooden wall pieces and outdoor sculptures.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315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74" t="10091" r="3365" b="6527"/>
          <a:stretch/>
        </p:blipFill>
        <p:spPr bwMode="auto">
          <a:xfrm>
            <a:off x="4435284" y="1143000"/>
            <a:ext cx="4305945" cy="5236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67" t="4232" r="10776" b="5838"/>
          <a:stretch/>
        </p:blipFill>
        <p:spPr bwMode="auto">
          <a:xfrm>
            <a:off x="563879" y="1143000"/>
            <a:ext cx="3526972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4884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87531"/>
            <a:ext cx="8610600" cy="5892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9412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143000"/>
            <a:ext cx="7924800" cy="762000"/>
          </a:xfrm>
        </p:spPr>
        <p:txBody>
          <a:bodyPr>
            <a:normAutofit/>
          </a:bodyPr>
          <a:lstStyle/>
          <a:p>
            <a:r>
              <a:rPr lang="en-US" sz="3200" b="1" i="1" dirty="0" smtClean="0">
                <a:solidFill>
                  <a:srgbClr val="FF0000"/>
                </a:solidFill>
              </a:rPr>
              <a:t>I Am </a:t>
            </a:r>
            <a:r>
              <a:rPr lang="en-US" sz="3200" dirty="0" smtClean="0">
                <a:solidFill>
                  <a:schemeClr val="tx2"/>
                </a:solidFill>
              </a:rPr>
              <a:t>passages from the book of John:</a:t>
            </a:r>
            <a:endParaRPr lang="en-US" sz="3200" dirty="0">
              <a:solidFill>
                <a:schemeClr val="tx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81000" y="2133600"/>
            <a:ext cx="4157472" cy="4038600"/>
          </a:xfrm>
        </p:spPr>
        <p:txBody>
          <a:bodyPr>
            <a:normAutofit/>
          </a:bodyPr>
          <a:lstStyle/>
          <a:p>
            <a:pPr>
              <a:buFont typeface="Arial" charset="0"/>
              <a:buChar char="•"/>
            </a:pPr>
            <a:r>
              <a:rPr lang="en-US" dirty="0" smtClean="0"/>
              <a:t>August: </a:t>
            </a:r>
            <a:r>
              <a:rPr lang="en-US" i="1" dirty="0" smtClean="0">
                <a:solidFill>
                  <a:srgbClr val="FF0000"/>
                </a:solidFill>
              </a:rPr>
              <a:t>I am who I am</a:t>
            </a:r>
          </a:p>
          <a:p>
            <a:pPr>
              <a:buFont typeface="Arial" charset="0"/>
              <a:buChar char="•"/>
            </a:pPr>
            <a:r>
              <a:rPr lang="en-US" dirty="0" smtClean="0"/>
              <a:t>September: </a:t>
            </a:r>
            <a:r>
              <a:rPr lang="en-US" i="1" dirty="0" smtClean="0">
                <a:solidFill>
                  <a:srgbClr val="FF0000"/>
                </a:solidFill>
              </a:rPr>
              <a:t>I am the True Vine</a:t>
            </a:r>
          </a:p>
          <a:p>
            <a:pPr>
              <a:buFont typeface="Arial" charset="0"/>
              <a:buChar char="•"/>
            </a:pPr>
            <a:r>
              <a:rPr lang="en-US" dirty="0" smtClean="0"/>
              <a:t>October: </a:t>
            </a:r>
            <a:r>
              <a:rPr lang="en-US" i="1" dirty="0" smtClean="0">
                <a:solidFill>
                  <a:srgbClr val="FF0000"/>
                </a:solidFill>
              </a:rPr>
              <a:t>I am the Bread of Life</a:t>
            </a:r>
          </a:p>
          <a:p>
            <a:pPr>
              <a:buFont typeface="Arial" charset="0"/>
              <a:buChar char="•"/>
            </a:pPr>
            <a:r>
              <a:rPr lang="en-US" dirty="0" smtClean="0"/>
              <a:t>November: </a:t>
            </a:r>
            <a:r>
              <a:rPr lang="en-US" i="1" dirty="0" smtClean="0">
                <a:solidFill>
                  <a:srgbClr val="FF0000"/>
                </a:solidFill>
              </a:rPr>
              <a:t>I am the Truth</a:t>
            </a:r>
          </a:p>
          <a:p>
            <a:pPr>
              <a:buFont typeface="Arial" charset="0"/>
              <a:buChar char="•"/>
            </a:pPr>
            <a:r>
              <a:rPr lang="en-US" dirty="0" smtClean="0"/>
              <a:t>December: </a:t>
            </a:r>
            <a:r>
              <a:rPr lang="en-US" i="1" dirty="0" smtClean="0">
                <a:solidFill>
                  <a:srgbClr val="FF0000"/>
                </a:solidFill>
              </a:rPr>
              <a:t>I am the Way</a:t>
            </a:r>
          </a:p>
          <a:p>
            <a:pPr marL="68580" indent="0">
              <a:buNone/>
            </a:pPr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4572000" y="2057400"/>
            <a:ext cx="4343400" cy="4038599"/>
          </a:xfrm>
        </p:spPr>
        <p:txBody>
          <a:bodyPr/>
          <a:lstStyle/>
          <a:p>
            <a:r>
              <a:rPr lang="en-US" dirty="0"/>
              <a:t>January: </a:t>
            </a:r>
            <a:r>
              <a:rPr lang="en-US" i="1" dirty="0">
                <a:solidFill>
                  <a:srgbClr val="FF0000"/>
                </a:solidFill>
              </a:rPr>
              <a:t>I am the Life</a:t>
            </a:r>
          </a:p>
          <a:p>
            <a:r>
              <a:rPr lang="en-US" dirty="0" smtClean="0"/>
              <a:t>February</a:t>
            </a:r>
            <a:r>
              <a:rPr lang="en-US" dirty="0"/>
              <a:t>: </a:t>
            </a:r>
            <a:r>
              <a:rPr lang="en-US" i="1" dirty="0">
                <a:solidFill>
                  <a:srgbClr val="FF0000"/>
                </a:solidFill>
              </a:rPr>
              <a:t>I am the Good Shepherd</a:t>
            </a:r>
          </a:p>
          <a:p>
            <a:r>
              <a:rPr lang="en-US" dirty="0" smtClean="0"/>
              <a:t>March: </a:t>
            </a:r>
            <a:r>
              <a:rPr lang="en-US" i="1" dirty="0" smtClean="0">
                <a:solidFill>
                  <a:srgbClr val="FF0000"/>
                </a:solidFill>
              </a:rPr>
              <a:t>I am the Light of the World</a:t>
            </a:r>
          </a:p>
          <a:p>
            <a:r>
              <a:rPr lang="en-US" dirty="0" smtClean="0"/>
              <a:t>April: </a:t>
            </a:r>
            <a:r>
              <a:rPr lang="en-US" i="1" dirty="0" smtClean="0">
                <a:solidFill>
                  <a:srgbClr val="FF0000"/>
                </a:solidFill>
              </a:rPr>
              <a:t>I am the Resurrection and the Life</a:t>
            </a:r>
          </a:p>
          <a:p>
            <a:r>
              <a:rPr lang="en-US" dirty="0" smtClean="0"/>
              <a:t>May: </a:t>
            </a:r>
            <a:r>
              <a:rPr lang="en-US" i="1" dirty="0" smtClean="0">
                <a:solidFill>
                  <a:srgbClr val="FF0000"/>
                </a:solidFill>
              </a:rPr>
              <a:t>I am the Gate for the Sheep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814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09600" y="533400"/>
            <a:ext cx="3200400" cy="58674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Torres-Garcia </a:t>
            </a:r>
            <a:r>
              <a:rPr lang="en-US" dirty="0" smtClean="0">
                <a:effectLst/>
              </a:rPr>
              <a:t>worked as an illustrator for Catholic magazines and took part in that group’s exhibitions. </a:t>
            </a:r>
            <a:endParaRPr lang="en-US" dirty="0" smtClean="0">
              <a:effectLst/>
            </a:endParaRPr>
          </a:p>
          <a:p>
            <a:endParaRPr lang="en-US" dirty="0"/>
          </a:p>
          <a:p>
            <a:r>
              <a:rPr lang="en-US" dirty="0" smtClean="0">
                <a:effectLst/>
              </a:rPr>
              <a:t>Between </a:t>
            </a:r>
            <a:r>
              <a:rPr lang="en-US" dirty="0" smtClean="0">
                <a:effectLst/>
              </a:rPr>
              <a:t>1904 and 1905, he worked with Antonio </a:t>
            </a:r>
            <a:r>
              <a:rPr lang="en-US" dirty="0" err="1" smtClean="0">
                <a:effectLst/>
              </a:rPr>
              <a:t>Gaudí</a:t>
            </a:r>
            <a:r>
              <a:rPr lang="en-US" dirty="0" smtClean="0">
                <a:effectLst/>
              </a:rPr>
              <a:t> on the stained glasses of the cathedral of Palma de Mallorca, and on the Sacred Family temple in Barcelona</a:t>
            </a:r>
            <a:r>
              <a:rPr lang="en-US" dirty="0" smtClean="0">
                <a:effectLst/>
              </a:rPr>
              <a:t>.</a:t>
            </a:r>
          </a:p>
          <a:p>
            <a:pPr marL="68580" indent="0">
              <a:buNone/>
            </a:pPr>
            <a:r>
              <a:rPr lang="en-US" dirty="0" smtClean="0">
                <a:effectLst/>
              </a:rPr>
              <a:t> </a:t>
            </a:r>
            <a:endParaRPr lang="en-US" dirty="0" smtClean="0">
              <a:effectLst/>
            </a:endParaRPr>
          </a:p>
          <a:p>
            <a:r>
              <a:rPr lang="en-US" dirty="0" smtClean="0">
                <a:effectLst/>
              </a:rPr>
              <a:t>He became interested about the work of the Italian primitive artists and about Hellenistic art. </a:t>
            </a:r>
          </a:p>
          <a:p>
            <a:endParaRPr lang="en-US" dirty="0"/>
          </a:p>
        </p:txBody>
      </p:sp>
      <p:pic>
        <p:nvPicPr>
          <p:cNvPr id="1026" name="Picture 2" descr="C:\Users\tmays\Desktop\torres_0002.jpg"/>
          <p:cNvPicPr>
            <a:picLocks noGrp="1" noChangeAspect="1" noChangeArrowheads="1"/>
          </p:cNvPicPr>
          <p:nvPr>
            <p:ph sz="quarter"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8" t="1746" r="3068" b="453"/>
          <a:stretch/>
        </p:blipFill>
        <p:spPr bwMode="auto">
          <a:xfrm>
            <a:off x="4038600" y="0"/>
            <a:ext cx="4572001" cy="6582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9432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45869"/>
            <a:ext cx="2857500" cy="395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533400"/>
            <a:ext cx="3962400" cy="3760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2612844"/>
            <a:ext cx="2419350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0313" y="4094117"/>
            <a:ext cx="2227217" cy="2227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185013"/>
            <a:ext cx="2162175" cy="2114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5095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143000"/>
            <a:ext cx="3886200" cy="5204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684" y="914400"/>
            <a:ext cx="3487674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0630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066800"/>
            <a:ext cx="2743200" cy="267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838200"/>
            <a:ext cx="3657600" cy="5151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4191000"/>
            <a:ext cx="4114800" cy="1988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241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090" y="990600"/>
            <a:ext cx="3231870" cy="4427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762000"/>
            <a:ext cx="2714625" cy="273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2921" y="762000"/>
            <a:ext cx="2128837" cy="3608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94" r="6883"/>
          <a:stretch/>
        </p:blipFill>
        <p:spPr bwMode="auto">
          <a:xfrm>
            <a:off x="3870960" y="4193176"/>
            <a:ext cx="3313611" cy="2130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8588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66800" y="4267200"/>
            <a:ext cx="2819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www.acliparthistory.com/church/cr/index.php?d=171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838200"/>
            <a:ext cx="3591208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1295400" y="3429000"/>
            <a:ext cx="381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John 15:5 I am the vine..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909637"/>
            <a:ext cx="3048000" cy="5191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9685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548" y="457200"/>
            <a:ext cx="24384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209109"/>
            <a:ext cx="3100388" cy="3147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9439" y="1295400"/>
            <a:ext cx="4291455" cy="4233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8584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445" y="827290"/>
            <a:ext cx="24384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4917" y="1219200"/>
            <a:ext cx="2252474" cy="2061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842530"/>
            <a:ext cx="2738244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114800"/>
            <a:ext cx="2523581" cy="2037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2911" y="3281080"/>
            <a:ext cx="4183868" cy="2906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348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914400"/>
            <a:ext cx="3248025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762000"/>
            <a:ext cx="4417391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810000"/>
            <a:ext cx="378142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8614" y="3829050"/>
            <a:ext cx="3276600" cy="245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9731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00" y="533400"/>
            <a:ext cx="8153400" cy="1637264"/>
          </a:xfrm>
        </p:spPr>
        <p:txBody>
          <a:bodyPr>
            <a:normAutofit/>
          </a:bodyPr>
          <a:lstStyle/>
          <a:p>
            <a:r>
              <a:rPr lang="en-US" dirty="0" smtClean="0"/>
              <a:t>Homework:  Christian Life Theme as a Constructivist painting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In your sketchbook, divide a thumbnail of a canvas up into compartments. This might be a combination of squares and rectangles, or circles, ovals, or even curving, swirly line that mimic a vine could be encircling your symbols.</a:t>
            </a:r>
          </a:p>
          <a:p>
            <a:r>
              <a:rPr lang="en-US" dirty="0" err="1" smtClean="0"/>
              <a:t>Ilustrate</a:t>
            </a:r>
            <a:r>
              <a:rPr lang="en-US" dirty="0" smtClean="0"/>
              <a:t> the Christian theme “I am” with symbols and font, if that works for you. Select a color scheme that best expresses you idea (could be silver (metal?), gold, </a:t>
            </a:r>
            <a:r>
              <a:rPr lang="en-US" dirty="0" err="1" smtClean="0"/>
              <a:t>metallics</a:t>
            </a:r>
            <a:r>
              <a:rPr lang="en-US" dirty="0" smtClean="0"/>
              <a:t>, neutrals, monochromatic, etc.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3037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136" y="762000"/>
            <a:ext cx="3725801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2" r="10285"/>
          <a:stretch/>
        </p:blipFill>
        <p:spPr bwMode="auto">
          <a:xfrm>
            <a:off x="4800600" y="1524000"/>
            <a:ext cx="3618411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2807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797959"/>
            <a:ext cx="7620000" cy="5517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9399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8" t="2298" r="7519" b="2226"/>
          <a:stretch/>
        </p:blipFill>
        <p:spPr bwMode="auto">
          <a:xfrm>
            <a:off x="981891" y="548641"/>
            <a:ext cx="7234646" cy="5969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5565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838200"/>
            <a:ext cx="7732417" cy="5488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6500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790956"/>
            <a:ext cx="3652837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762000"/>
            <a:ext cx="3967882" cy="5515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0391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38" t="-952" r="10476" b="-2572"/>
          <a:stretch/>
        </p:blipFill>
        <p:spPr bwMode="auto">
          <a:xfrm>
            <a:off x="548640" y="600891"/>
            <a:ext cx="3670663" cy="4733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438400"/>
            <a:ext cx="4204393" cy="3479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335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781396"/>
            <a:ext cx="7602415" cy="5390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052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172</TotalTime>
  <Words>416</Words>
  <Application>Microsoft Office PowerPoint</Application>
  <PresentationFormat>On-screen Show (4:3)</PresentationFormat>
  <Paragraphs>29</Paragraphs>
  <Slides>28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Austin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 Am passages from the book of John: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Homework:  Christian Life Theme as a Constructivist painting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Windows User</cp:lastModifiedBy>
  <cp:revision>17</cp:revision>
  <dcterms:created xsi:type="dcterms:W3CDTF">2011-08-31T22:19:36Z</dcterms:created>
  <dcterms:modified xsi:type="dcterms:W3CDTF">2011-09-01T11:45:28Z</dcterms:modified>
</cp:coreProperties>
</file>