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36" r:id="rId1"/>
  </p:sldMasterIdLst>
  <p:notesMasterIdLst>
    <p:notesMasterId r:id="rId26"/>
  </p:notesMasterIdLst>
  <p:sldIdLst>
    <p:sldId id="292" r:id="rId2"/>
    <p:sldId id="286" r:id="rId3"/>
    <p:sldId id="287" r:id="rId4"/>
    <p:sldId id="294" r:id="rId5"/>
    <p:sldId id="280" r:id="rId6"/>
    <p:sldId id="293" r:id="rId7"/>
    <p:sldId id="258" r:id="rId8"/>
    <p:sldId id="273" r:id="rId9"/>
    <p:sldId id="260" r:id="rId10"/>
    <p:sldId id="272" r:id="rId11"/>
    <p:sldId id="274" r:id="rId12"/>
    <p:sldId id="275" r:id="rId13"/>
    <p:sldId id="283" r:id="rId14"/>
    <p:sldId id="284" r:id="rId15"/>
    <p:sldId id="276" r:id="rId16"/>
    <p:sldId id="270" r:id="rId17"/>
    <p:sldId id="285" r:id="rId18"/>
    <p:sldId id="259" r:id="rId19"/>
    <p:sldId id="271" r:id="rId20"/>
    <p:sldId id="266" r:id="rId21"/>
    <p:sldId id="268" r:id="rId22"/>
    <p:sldId id="263" r:id="rId23"/>
    <p:sldId id="265" r:id="rId24"/>
    <p:sldId id="261" r:id="rId2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34" autoAdjust="0"/>
    <p:restoredTop sz="94718" autoAdjust="0"/>
  </p:normalViewPr>
  <p:slideViewPr>
    <p:cSldViewPr>
      <p:cViewPr varScale="1">
        <p:scale>
          <a:sx n="74" d="100"/>
          <a:sy n="74" d="100"/>
        </p:scale>
        <p:origin x="-1032" y="-96"/>
      </p:cViewPr>
      <p:guideLst>
        <p:guide orient="horz" pos="2160"/>
        <p:guide pos="2880"/>
      </p:guideLst>
    </p:cSldViewPr>
  </p:slideViewPr>
  <p:notesTextViewPr>
    <p:cViewPr>
      <p:scale>
        <a:sx n="100" d="100"/>
        <a:sy n="100" d="100"/>
      </p:scale>
      <p:origin x="0" y="0"/>
    </p:cViewPr>
  </p:notesTextViewPr>
  <p:sorterViewPr>
    <p:cViewPr>
      <p:scale>
        <a:sx n="74" d="100"/>
        <a:sy n="74" d="100"/>
      </p:scale>
      <p:origin x="0" y="516"/>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71BBB88-8124-4E23-8FDB-2095656C18BC}" type="datetimeFigureOut">
              <a:rPr lang="en-US" smtClean="0"/>
              <a:t>8/22/2011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C372D59-9119-47A1-A35E-843181758745}" type="slidenum">
              <a:rPr lang="en-US" smtClean="0"/>
              <a:t>‹#›</a:t>
            </a:fld>
            <a:endParaRPr lang="en-US"/>
          </a:p>
        </p:txBody>
      </p:sp>
    </p:spTree>
    <p:extLst>
      <p:ext uri="{BB962C8B-B14F-4D97-AF65-F5344CB8AC3E}">
        <p14:creationId xmlns:p14="http://schemas.microsoft.com/office/powerpoint/2010/main" val="132475915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C372D59-9119-47A1-A35E-843181758745}" type="slidenum">
              <a:rPr lang="en-US" smtClean="0"/>
              <a:t>17</a:t>
            </a:fld>
            <a:endParaRPr lang="en-US"/>
          </a:p>
        </p:txBody>
      </p:sp>
    </p:spTree>
    <p:extLst>
      <p:ext uri="{BB962C8B-B14F-4D97-AF65-F5344CB8AC3E}">
        <p14:creationId xmlns:p14="http://schemas.microsoft.com/office/powerpoint/2010/main" val="240845350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88347171-F7EB-4E76-A4C7-A559E24EF0EA}" type="datetimeFigureOut">
              <a:rPr lang="en-US" smtClean="0"/>
              <a:pPr/>
              <a:t>8/22/2011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BD97537-38EB-4D01-B3B6-5FB2C32D112E}" type="slidenum">
              <a:rPr lang="en-US" smtClean="0"/>
              <a:pPr/>
              <a:t>‹#›</a:t>
            </a:fld>
            <a:endParaRPr lang="en-US"/>
          </a:p>
        </p:txBody>
      </p:sp>
    </p:spTree>
    <p:extLst>
      <p:ext uri="{BB962C8B-B14F-4D97-AF65-F5344CB8AC3E}">
        <p14:creationId xmlns:p14="http://schemas.microsoft.com/office/powerpoint/2010/main" val="35363966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8347171-F7EB-4E76-A4C7-A559E24EF0EA}" type="datetimeFigureOut">
              <a:rPr lang="en-US" smtClean="0"/>
              <a:pPr/>
              <a:t>8/22/2011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BD97537-38EB-4D01-B3B6-5FB2C32D112E}" type="slidenum">
              <a:rPr lang="en-US" smtClean="0"/>
              <a:pPr/>
              <a:t>‹#›</a:t>
            </a:fld>
            <a:endParaRPr lang="en-US"/>
          </a:p>
        </p:txBody>
      </p:sp>
    </p:spTree>
    <p:extLst>
      <p:ext uri="{BB962C8B-B14F-4D97-AF65-F5344CB8AC3E}">
        <p14:creationId xmlns:p14="http://schemas.microsoft.com/office/powerpoint/2010/main" val="54586698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8347171-F7EB-4E76-A4C7-A559E24EF0EA}" type="datetimeFigureOut">
              <a:rPr lang="en-US" smtClean="0"/>
              <a:pPr/>
              <a:t>8/22/2011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BD97537-38EB-4D01-B3B6-5FB2C32D112E}" type="slidenum">
              <a:rPr lang="en-US" smtClean="0"/>
              <a:pPr/>
              <a:t>‹#›</a:t>
            </a:fld>
            <a:endParaRPr lang="en-US"/>
          </a:p>
        </p:txBody>
      </p:sp>
    </p:spTree>
    <p:extLst>
      <p:ext uri="{BB962C8B-B14F-4D97-AF65-F5344CB8AC3E}">
        <p14:creationId xmlns:p14="http://schemas.microsoft.com/office/powerpoint/2010/main" val="413984098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8347171-F7EB-4E76-A4C7-A559E24EF0EA}" type="datetimeFigureOut">
              <a:rPr lang="en-US" smtClean="0"/>
              <a:pPr/>
              <a:t>8/22/2011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BD97537-38EB-4D01-B3B6-5FB2C32D112E}" type="slidenum">
              <a:rPr lang="en-US" smtClean="0"/>
              <a:pPr/>
              <a:t>‹#›</a:t>
            </a:fld>
            <a:endParaRPr lang="en-US"/>
          </a:p>
        </p:txBody>
      </p:sp>
    </p:spTree>
    <p:extLst>
      <p:ext uri="{BB962C8B-B14F-4D97-AF65-F5344CB8AC3E}">
        <p14:creationId xmlns:p14="http://schemas.microsoft.com/office/powerpoint/2010/main" val="12859523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8347171-F7EB-4E76-A4C7-A559E24EF0EA}" type="datetimeFigureOut">
              <a:rPr lang="en-US" smtClean="0"/>
              <a:pPr/>
              <a:t>8/22/2011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BD97537-38EB-4D01-B3B6-5FB2C32D112E}" type="slidenum">
              <a:rPr lang="en-US" smtClean="0"/>
              <a:pPr/>
              <a:t>‹#›</a:t>
            </a:fld>
            <a:endParaRPr lang="en-US"/>
          </a:p>
        </p:txBody>
      </p:sp>
    </p:spTree>
    <p:extLst>
      <p:ext uri="{BB962C8B-B14F-4D97-AF65-F5344CB8AC3E}">
        <p14:creationId xmlns:p14="http://schemas.microsoft.com/office/powerpoint/2010/main" val="114578133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88347171-F7EB-4E76-A4C7-A559E24EF0EA}" type="datetimeFigureOut">
              <a:rPr lang="en-US" smtClean="0"/>
              <a:pPr/>
              <a:t>8/22/2011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BD97537-38EB-4D01-B3B6-5FB2C32D112E}" type="slidenum">
              <a:rPr lang="en-US" smtClean="0"/>
              <a:pPr/>
              <a:t>‹#›</a:t>
            </a:fld>
            <a:endParaRPr lang="en-US"/>
          </a:p>
        </p:txBody>
      </p:sp>
    </p:spTree>
    <p:extLst>
      <p:ext uri="{BB962C8B-B14F-4D97-AF65-F5344CB8AC3E}">
        <p14:creationId xmlns:p14="http://schemas.microsoft.com/office/powerpoint/2010/main" val="256013226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88347171-F7EB-4E76-A4C7-A559E24EF0EA}" type="datetimeFigureOut">
              <a:rPr lang="en-US" smtClean="0"/>
              <a:pPr/>
              <a:t>8/22/2011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BD97537-38EB-4D01-B3B6-5FB2C32D112E}" type="slidenum">
              <a:rPr lang="en-US" smtClean="0"/>
              <a:pPr/>
              <a:t>‹#›</a:t>
            </a:fld>
            <a:endParaRPr lang="en-US"/>
          </a:p>
        </p:txBody>
      </p:sp>
    </p:spTree>
    <p:extLst>
      <p:ext uri="{BB962C8B-B14F-4D97-AF65-F5344CB8AC3E}">
        <p14:creationId xmlns:p14="http://schemas.microsoft.com/office/powerpoint/2010/main" val="304548583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88347171-F7EB-4E76-A4C7-A559E24EF0EA}" type="datetimeFigureOut">
              <a:rPr lang="en-US" smtClean="0"/>
              <a:pPr/>
              <a:t>8/22/2011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BD97537-38EB-4D01-B3B6-5FB2C32D112E}" type="slidenum">
              <a:rPr lang="en-US" smtClean="0"/>
              <a:pPr/>
              <a:t>‹#›</a:t>
            </a:fld>
            <a:endParaRPr lang="en-US"/>
          </a:p>
        </p:txBody>
      </p:sp>
    </p:spTree>
    <p:extLst>
      <p:ext uri="{BB962C8B-B14F-4D97-AF65-F5344CB8AC3E}">
        <p14:creationId xmlns:p14="http://schemas.microsoft.com/office/powerpoint/2010/main" val="200022788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8347171-F7EB-4E76-A4C7-A559E24EF0EA}" type="datetimeFigureOut">
              <a:rPr lang="en-US" smtClean="0"/>
              <a:pPr/>
              <a:t>8/22/2011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BD97537-38EB-4D01-B3B6-5FB2C32D112E}" type="slidenum">
              <a:rPr lang="en-US" smtClean="0"/>
              <a:pPr/>
              <a:t>‹#›</a:t>
            </a:fld>
            <a:endParaRPr lang="en-US"/>
          </a:p>
        </p:txBody>
      </p:sp>
    </p:spTree>
    <p:extLst>
      <p:ext uri="{BB962C8B-B14F-4D97-AF65-F5344CB8AC3E}">
        <p14:creationId xmlns:p14="http://schemas.microsoft.com/office/powerpoint/2010/main" val="22237109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8347171-F7EB-4E76-A4C7-A559E24EF0EA}" type="datetimeFigureOut">
              <a:rPr lang="en-US" smtClean="0"/>
              <a:pPr/>
              <a:t>8/22/2011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BD97537-38EB-4D01-B3B6-5FB2C32D112E}" type="slidenum">
              <a:rPr lang="en-US" smtClean="0"/>
              <a:pPr/>
              <a:t>‹#›</a:t>
            </a:fld>
            <a:endParaRPr lang="en-US"/>
          </a:p>
        </p:txBody>
      </p:sp>
    </p:spTree>
    <p:extLst>
      <p:ext uri="{BB962C8B-B14F-4D97-AF65-F5344CB8AC3E}">
        <p14:creationId xmlns:p14="http://schemas.microsoft.com/office/powerpoint/2010/main" val="208899212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8347171-F7EB-4E76-A4C7-A559E24EF0EA}" type="datetimeFigureOut">
              <a:rPr lang="en-US" smtClean="0"/>
              <a:pPr/>
              <a:t>8/22/2011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BD97537-38EB-4D01-B3B6-5FB2C32D112E}" type="slidenum">
              <a:rPr lang="en-US" smtClean="0"/>
              <a:pPr/>
              <a:t>‹#›</a:t>
            </a:fld>
            <a:endParaRPr lang="en-US"/>
          </a:p>
        </p:txBody>
      </p:sp>
    </p:spTree>
    <p:extLst>
      <p:ext uri="{BB962C8B-B14F-4D97-AF65-F5344CB8AC3E}">
        <p14:creationId xmlns:p14="http://schemas.microsoft.com/office/powerpoint/2010/main" val="305695762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8347171-F7EB-4E76-A4C7-A559E24EF0EA}" type="datetimeFigureOut">
              <a:rPr lang="en-US" smtClean="0"/>
              <a:pPr/>
              <a:t>8/22/2011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BD97537-38EB-4D01-B3B6-5FB2C32D112E}" type="slidenum">
              <a:rPr lang="en-US" smtClean="0"/>
              <a:pPr/>
              <a:t>‹#›</a:t>
            </a:fld>
            <a:endParaRPr lang="en-US"/>
          </a:p>
        </p:txBody>
      </p:sp>
    </p:spTree>
    <p:extLst>
      <p:ext uri="{BB962C8B-B14F-4D97-AF65-F5344CB8AC3E}">
        <p14:creationId xmlns:p14="http://schemas.microsoft.com/office/powerpoint/2010/main" val="523533748"/>
      </p:ext>
    </p:extLst>
  </p:cSld>
  <p:clrMap bg1="lt1" tx1="dk1" bg2="lt2" tx2="dk2" accent1="accent1" accent2="accent2" accent3="accent3" accent4="accent4" accent5="accent5" accent6="accent6" hlink="hlink" folHlink="folHlink"/>
  <p:sldLayoutIdLst>
    <p:sldLayoutId id="2147483937" r:id="rId1"/>
    <p:sldLayoutId id="2147483938" r:id="rId2"/>
    <p:sldLayoutId id="2147483939" r:id="rId3"/>
    <p:sldLayoutId id="2147483940" r:id="rId4"/>
    <p:sldLayoutId id="2147483941" r:id="rId5"/>
    <p:sldLayoutId id="2147483942" r:id="rId6"/>
    <p:sldLayoutId id="2147483943" r:id="rId7"/>
    <p:sldLayoutId id="2147483944" r:id="rId8"/>
    <p:sldLayoutId id="2147483945" r:id="rId9"/>
    <p:sldLayoutId id="2147483946" r:id="rId10"/>
    <p:sldLayoutId id="2147483947"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jpeg"/><Relationship Id="rId1" Type="http://schemas.openxmlformats.org/officeDocument/2006/relationships/slideLayout" Target="../slideLayouts/slideLayout7.xml"/><Relationship Id="rId5" Type="http://schemas.microsoft.com/office/2007/relationships/hdphoto" Target="../media/hdphoto2.wdp"/><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hyperlink" Target="http://www.wahooart.com/" TargetMode="External"/><Relationship Id="rId2" Type="http://schemas.openxmlformats.org/officeDocument/2006/relationships/hyperlink" Target="http://en.wahooart.com/A55A04/w.nsf/Timeline" TargetMode="Externa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hyperlink" Target="http://www.paul-gauguin.net/" TargetMode="Externa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p:txBody>
          <a:bodyPr/>
          <a:lstStyle/>
          <a:p>
            <a:pPr marL="0" indent="0"/>
            <a:r>
              <a:rPr lang="en-US" dirty="0" smtClean="0"/>
              <a:t>“Inspired by the Masters”</a:t>
            </a:r>
            <a:endParaRPr lang="en-US" dirty="0"/>
          </a:p>
        </p:txBody>
      </p:sp>
      <p:sp>
        <p:nvSpPr>
          <p:cNvPr id="5" name="Content Placeholder 4"/>
          <p:cNvSpPr>
            <a:spLocks noGrp="1"/>
          </p:cNvSpPr>
          <p:nvPr>
            <p:ph type="subTitle" idx="1"/>
          </p:nvPr>
        </p:nvSpPr>
        <p:spPr/>
        <p:txBody>
          <a:bodyPr>
            <a:normAutofit fontScale="77500" lnSpcReduction="20000"/>
          </a:bodyPr>
          <a:lstStyle/>
          <a:p>
            <a:pPr marL="0" indent="0">
              <a:buNone/>
            </a:pPr>
            <a:r>
              <a:rPr lang="en-US" b="1" dirty="0" smtClean="0">
                <a:solidFill>
                  <a:srgbClr val="FF0000"/>
                </a:solidFill>
              </a:rPr>
              <a:t>The objective of this project is for the student artist to take inspiration from the  artistic style</a:t>
            </a:r>
            <a:r>
              <a:rPr lang="en-US" b="1" dirty="0">
                <a:solidFill>
                  <a:srgbClr val="FF0000"/>
                </a:solidFill>
              </a:rPr>
              <a:t> </a:t>
            </a:r>
            <a:r>
              <a:rPr lang="en-US" b="1" dirty="0" smtClean="0">
                <a:solidFill>
                  <a:srgbClr val="FF0000"/>
                </a:solidFill>
              </a:rPr>
              <a:t>and composition of a famous master painter. Students will be learning from the best history has to offer:  The Masters!</a:t>
            </a:r>
            <a:endParaRPr lang="en-US" b="1" dirty="0">
              <a:solidFill>
                <a:srgbClr val="FF0000"/>
              </a:solidFill>
            </a:endParaRPr>
          </a:p>
        </p:txBody>
      </p:sp>
    </p:spTree>
    <p:extLst>
      <p:ext uri="{BB962C8B-B14F-4D97-AF65-F5344CB8AC3E}">
        <p14:creationId xmlns:p14="http://schemas.microsoft.com/office/powerpoint/2010/main" val="311634788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Early life and influences on </a:t>
            </a:r>
            <a:r>
              <a:rPr lang="en-US" dirty="0" err="1" smtClean="0"/>
              <a:t>Gaugain</a:t>
            </a:r>
            <a:endParaRPr lang="en-US" dirty="0"/>
          </a:p>
        </p:txBody>
      </p:sp>
      <p:sp>
        <p:nvSpPr>
          <p:cNvPr id="3" name="Content Placeholder 2"/>
          <p:cNvSpPr>
            <a:spLocks noGrp="1"/>
          </p:cNvSpPr>
          <p:nvPr>
            <p:ph sz="half" idx="1"/>
          </p:nvPr>
        </p:nvSpPr>
        <p:spPr>
          <a:xfrm>
            <a:off x="457200" y="1600200"/>
            <a:ext cx="4038600" cy="5257800"/>
          </a:xfrm>
        </p:spPr>
        <p:txBody>
          <a:bodyPr>
            <a:normAutofit fontScale="70000" lnSpcReduction="20000"/>
          </a:bodyPr>
          <a:lstStyle/>
          <a:p>
            <a:pPr>
              <a:buNone/>
            </a:pPr>
            <a:r>
              <a:rPr lang="en-US" dirty="0" smtClean="0"/>
              <a:t>At the age of seven, Paul and his family returned to France. They moved to </a:t>
            </a:r>
            <a:r>
              <a:rPr lang="en-US" dirty="0" err="1" smtClean="0"/>
              <a:t>Orléans</a:t>
            </a:r>
            <a:r>
              <a:rPr lang="en-US" dirty="0" smtClean="0"/>
              <a:t>, France to live with his grandfather. He soon learned French and excelled in his studies. </a:t>
            </a:r>
          </a:p>
          <a:p>
            <a:pPr>
              <a:buNone/>
            </a:pPr>
            <a:r>
              <a:rPr lang="en-US" dirty="0" smtClean="0"/>
              <a:t>At seventeen, Gauguin signed on as a pilot's assistant in the merchant marine to fulfill his required military service. Three years later, he joined the navy where he stayed for two years. </a:t>
            </a:r>
          </a:p>
          <a:p>
            <a:pPr>
              <a:buNone/>
            </a:pPr>
            <a:r>
              <a:rPr lang="en-US" dirty="0" smtClean="0"/>
              <a:t>In 1871, Gauguin returned to Paris where he secured a job as a stockbroker. In 1873, </a:t>
            </a:r>
            <a:r>
              <a:rPr lang="en-US" dirty="0" smtClean="0">
                <a:solidFill>
                  <a:srgbClr val="FF0000"/>
                </a:solidFill>
              </a:rPr>
              <a:t>he married a Danish woman, </a:t>
            </a:r>
            <a:r>
              <a:rPr lang="en-US" dirty="0" err="1" smtClean="0">
                <a:solidFill>
                  <a:srgbClr val="FF0000"/>
                </a:solidFill>
              </a:rPr>
              <a:t>Mette</a:t>
            </a:r>
            <a:r>
              <a:rPr lang="en-US" dirty="0" smtClean="0">
                <a:solidFill>
                  <a:srgbClr val="FF0000"/>
                </a:solidFill>
              </a:rPr>
              <a:t> Sophie Gad. Over the next ten years, they would have five children.</a:t>
            </a:r>
            <a:endParaRPr lang="en-US" dirty="0">
              <a:solidFill>
                <a:srgbClr val="FF0000"/>
              </a:solidFill>
            </a:endParaRPr>
          </a:p>
        </p:txBody>
      </p:sp>
      <p:pic>
        <p:nvPicPr>
          <p:cNvPr id="20482" name="Picture 2"/>
          <p:cNvPicPr>
            <a:picLocks noGrp="1" noChangeAspect="1" noChangeArrowheads="1"/>
          </p:cNvPicPr>
          <p:nvPr>
            <p:ph sz="half" idx="2"/>
          </p:nvPr>
        </p:nvPicPr>
        <p:blipFill>
          <a:blip r:embed="rId2" cstate="email">
            <a:extLst>
              <a:ext uri="{28A0092B-C50C-407E-A947-70E740481C1C}">
                <a14:useLocalDpi xmlns:a14="http://schemas.microsoft.com/office/drawing/2010/main" val="0"/>
              </a:ext>
            </a:extLst>
          </a:blip>
          <a:stretch>
            <a:fillRect/>
          </a:stretch>
        </p:blipFill>
        <p:spPr bwMode="auto">
          <a:xfrm>
            <a:off x="4800731" y="1600200"/>
            <a:ext cx="3733538" cy="45259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US" dirty="0" smtClean="0"/>
              <a:t>Gauguin’s painting of Van Gogh </a:t>
            </a:r>
            <a:endParaRPr lang="en-US" dirty="0"/>
          </a:p>
        </p:txBody>
      </p:sp>
      <p:sp>
        <p:nvSpPr>
          <p:cNvPr id="3" name="Content Placeholder 2"/>
          <p:cNvSpPr>
            <a:spLocks noGrp="1"/>
          </p:cNvSpPr>
          <p:nvPr>
            <p:ph sz="half" idx="1"/>
          </p:nvPr>
        </p:nvSpPr>
        <p:spPr>
          <a:xfrm>
            <a:off x="0" y="1371600"/>
            <a:ext cx="4572000" cy="5486400"/>
          </a:xfrm>
        </p:spPr>
        <p:txBody>
          <a:bodyPr>
            <a:normAutofit fontScale="92500"/>
          </a:bodyPr>
          <a:lstStyle/>
          <a:p>
            <a:pPr>
              <a:buNone/>
            </a:pPr>
            <a:r>
              <a:rPr lang="en-US" dirty="0" smtClean="0"/>
              <a:t>Like his friend Vincent Van Gogh, with whom in 1888 he spent nine weeks painting in Arles, Paul Gauguin experienced bouts of depression. </a:t>
            </a:r>
          </a:p>
          <a:p>
            <a:pPr>
              <a:buNone/>
            </a:pPr>
            <a:r>
              <a:rPr lang="en-US" dirty="0" smtClean="0"/>
              <a:t>Disappointed with Impressionism, </a:t>
            </a:r>
            <a:r>
              <a:rPr lang="en-US" dirty="0" smtClean="0">
                <a:solidFill>
                  <a:srgbClr val="FF0000"/>
                </a:solidFill>
              </a:rPr>
              <a:t>he felt that traditional European painting had become too imitative and lacked symbolic depth. </a:t>
            </a:r>
          </a:p>
          <a:p>
            <a:pPr>
              <a:buNone/>
            </a:pPr>
            <a:r>
              <a:rPr lang="en-US" dirty="0" smtClean="0"/>
              <a:t>By contrast, the art of Africa and Asia seemed to him full of mystic symbolism and vigor. </a:t>
            </a:r>
          </a:p>
        </p:txBody>
      </p:sp>
      <p:pic>
        <p:nvPicPr>
          <p:cNvPr id="18434" name="Picture 2"/>
          <p:cNvPicPr>
            <a:picLocks noGrp="1" noChangeAspect="1" noChangeArrowheads="1"/>
          </p:cNvPicPr>
          <p:nvPr>
            <p:ph sz="half" idx="2"/>
          </p:nvPr>
        </p:nvPicPr>
        <p:blipFill>
          <a:blip r:embed="rId2" cstate="email">
            <a:extLst>
              <a:ext uri="{28A0092B-C50C-407E-A947-70E740481C1C}">
                <a14:useLocalDpi xmlns:a14="http://schemas.microsoft.com/office/drawing/2010/main" val="0"/>
              </a:ext>
            </a:extLst>
          </a:blip>
          <a:stretch>
            <a:fillRect/>
          </a:stretch>
        </p:blipFill>
        <p:spPr bwMode="auto">
          <a:xfrm>
            <a:off x="4648200" y="2171768"/>
            <a:ext cx="4038600" cy="3382827"/>
          </a:xfrm>
          <a:prstGeom prst="rect">
            <a:avLst/>
          </a:prstGeom>
          <a:noFill/>
          <a:ln w="9525">
            <a:noFill/>
            <a:miter lim="800000"/>
            <a:headEnd/>
            <a:tailEnd/>
          </a:ln>
        </p:spPr>
      </p:pic>
      <p:sp>
        <p:nvSpPr>
          <p:cNvPr id="2" name="TextBox 1"/>
          <p:cNvSpPr txBox="1"/>
          <p:nvPr/>
        </p:nvSpPr>
        <p:spPr>
          <a:xfrm>
            <a:off x="5029200" y="5715000"/>
            <a:ext cx="3962400" cy="1200329"/>
          </a:xfrm>
          <a:prstGeom prst="rect">
            <a:avLst/>
          </a:prstGeom>
          <a:noFill/>
        </p:spPr>
        <p:txBody>
          <a:bodyPr wrap="square" rtlCol="0">
            <a:spAutoFit/>
          </a:bodyPr>
          <a:lstStyle/>
          <a:p>
            <a:r>
              <a:rPr lang="en-US" b="1" dirty="0">
                <a:solidFill>
                  <a:srgbClr val="C00000"/>
                </a:solidFill>
              </a:rPr>
              <a:t>There was a vogue in Europe at the time for the art of other cultures, especially that of Japan.</a:t>
            </a:r>
          </a:p>
          <a:p>
            <a:endParaRPr lang="en-US"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4294967295"/>
          </p:nvPr>
        </p:nvSpPr>
        <p:spPr>
          <a:xfrm>
            <a:off x="0" y="1676400"/>
            <a:ext cx="8229600" cy="1219200"/>
          </a:xfrm>
        </p:spPr>
        <p:txBody>
          <a:bodyPr>
            <a:normAutofit/>
          </a:bodyPr>
          <a:lstStyle/>
          <a:p>
            <a:pPr>
              <a:buNone/>
            </a:pPr>
            <a:r>
              <a:rPr lang="en-US" sz="1800" dirty="0" smtClean="0"/>
              <a:t>Living in </a:t>
            </a:r>
            <a:r>
              <a:rPr lang="en-US" sz="1800" dirty="0" err="1" smtClean="0"/>
              <a:t>Mataiea</a:t>
            </a:r>
            <a:r>
              <a:rPr lang="en-US" sz="1800" dirty="0" smtClean="0"/>
              <a:t> Village in Tahiti, he painted "</a:t>
            </a:r>
            <a:r>
              <a:rPr lang="en-US" sz="1800" dirty="0" err="1" smtClean="0"/>
              <a:t>Fatata</a:t>
            </a:r>
            <a:r>
              <a:rPr lang="en-US" sz="1800" dirty="0" smtClean="0"/>
              <a:t> </a:t>
            </a:r>
            <a:r>
              <a:rPr lang="en-US" sz="1800" dirty="0" err="1" smtClean="0"/>
              <a:t>te</a:t>
            </a:r>
            <a:r>
              <a:rPr lang="en-US" sz="1800" dirty="0" smtClean="0"/>
              <a:t> </a:t>
            </a:r>
            <a:r>
              <a:rPr lang="en-US" sz="1800" dirty="0" err="1" smtClean="0"/>
              <a:t>Miti</a:t>
            </a:r>
            <a:r>
              <a:rPr lang="en-US" sz="1800" dirty="0" smtClean="0"/>
              <a:t>" ("By the Sea"), "</a:t>
            </a:r>
            <a:r>
              <a:rPr lang="en-US" sz="1800" dirty="0" err="1" smtClean="0"/>
              <a:t>Ia</a:t>
            </a:r>
            <a:r>
              <a:rPr lang="en-US" sz="1800" dirty="0" smtClean="0"/>
              <a:t> </a:t>
            </a:r>
            <a:r>
              <a:rPr lang="en-US" sz="1800" dirty="0" err="1" smtClean="0"/>
              <a:t>Orana</a:t>
            </a:r>
            <a:r>
              <a:rPr lang="en-US" sz="1800" dirty="0" smtClean="0"/>
              <a:t> Maria" (Ave Maria) and other depictions of Tahitian life. </a:t>
            </a:r>
          </a:p>
        </p:txBody>
      </p:sp>
      <p:sp>
        <p:nvSpPr>
          <p:cNvPr id="4" name="Title 3"/>
          <p:cNvSpPr>
            <a:spLocks noGrp="1"/>
          </p:cNvSpPr>
          <p:nvPr>
            <p:ph type="title" idx="4294967295"/>
          </p:nvPr>
        </p:nvSpPr>
        <p:spPr>
          <a:xfrm>
            <a:off x="0" y="0"/>
            <a:ext cx="8991600" cy="2133600"/>
          </a:xfrm>
        </p:spPr>
        <p:txBody>
          <a:bodyPr>
            <a:normAutofit/>
          </a:bodyPr>
          <a:lstStyle/>
          <a:p>
            <a:r>
              <a:rPr lang="en-US" sz="2400" dirty="0"/>
              <a:t>F</a:t>
            </a:r>
            <a:r>
              <a:rPr lang="en-US" sz="2400" dirty="0" smtClean="0"/>
              <a:t>rustrated by lack of recognition at home and financially destitute,  Gauguin sailed to the tropics in 1891 to escape European civilization and "everything that is artificial and conventional.“</a:t>
            </a:r>
            <a:br>
              <a:rPr lang="en-US" sz="2400" dirty="0" smtClean="0"/>
            </a:br>
            <a:endParaRPr lang="en-US" sz="2400" dirty="0"/>
          </a:p>
        </p:txBody>
      </p:sp>
      <p:pic>
        <p:nvPicPr>
          <p:cNvPr id="19459" name="Picture 3"/>
          <p:cNvPicPr>
            <a:picLocks noChangeAspect="1" noChangeArrowheads="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1600200" y="2286000"/>
            <a:ext cx="5943600" cy="439083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4294967295"/>
          </p:nvPr>
        </p:nvSpPr>
        <p:spPr>
          <a:xfrm>
            <a:off x="0" y="228600"/>
            <a:ext cx="9144000" cy="5897563"/>
          </a:xfrm>
        </p:spPr>
        <p:txBody>
          <a:bodyPr>
            <a:normAutofit/>
          </a:bodyPr>
          <a:lstStyle/>
          <a:p>
            <a:pPr>
              <a:buNone/>
            </a:pPr>
            <a:r>
              <a:rPr lang="en-US" sz="2800" dirty="0" smtClean="0"/>
              <a:t>    He moved to Tahiti in 1897, where he created the masterpiece painting "Where Do We Come From" and then lived the rest of his life on the islands, returning to France only once</a:t>
            </a:r>
            <a:r>
              <a:rPr lang="en-US" sz="2800" dirty="0"/>
              <a:t>.</a:t>
            </a:r>
            <a:r>
              <a:rPr lang="en-US" sz="2800" dirty="0" smtClean="0"/>
              <a:t> </a:t>
            </a:r>
          </a:p>
          <a:p>
            <a:pPr>
              <a:buNone/>
            </a:pPr>
            <a:endParaRPr lang="en-US" dirty="0" smtClean="0"/>
          </a:p>
          <a:p>
            <a:pPr>
              <a:buNone/>
            </a:pPr>
            <a:endParaRPr lang="en-US" dirty="0" smtClean="0"/>
          </a:p>
          <a:p>
            <a:pPr>
              <a:buNone/>
            </a:pPr>
            <a:endParaRPr lang="en-US" dirty="0"/>
          </a:p>
        </p:txBody>
      </p:sp>
      <p:pic>
        <p:nvPicPr>
          <p:cNvPr id="7" name="Picture 2"/>
          <p:cNvPicPr>
            <a:picLocks noChangeAspect="1" noChangeArrowheads="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107506" y="2895600"/>
            <a:ext cx="9036494" cy="3274459"/>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2400" dirty="0" smtClean="0"/>
              <a:t>His works of that period are full of quasi-religious symbolism and an </a:t>
            </a:r>
            <a:r>
              <a:rPr lang="en-US" sz="2400" dirty="0" err="1" smtClean="0"/>
              <a:t>exoticized</a:t>
            </a:r>
            <a:r>
              <a:rPr lang="en-US" sz="2400" dirty="0" smtClean="0"/>
              <a:t> view of the inhabitants of Polynesia.</a:t>
            </a:r>
            <a:br>
              <a:rPr lang="en-US" sz="2400" dirty="0" smtClean="0"/>
            </a:br>
            <a:endParaRPr lang="en-US" sz="2400" dirty="0"/>
          </a:p>
        </p:txBody>
      </p:sp>
      <p:pic>
        <p:nvPicPr>
          <p:cNvPr id="21506" name="Picture 2"/>
          <p:cNvPicPr>
            <a:picLocks noGrp="1" noChangeAspect="1" noChangeArrowheads="1"/>
          </p:cNvPicPr>
          <p:nvPr>
            <p:ph idx="1"/>
          </p:nvPr>
        </p:nvPicPr>
        <p:blipFill>
          <a:blip r:embed="rId2" cstate="email">
            <a:extLst>
              <a:ext uri="{28A0092B-C50C-407E-A947-70E740481C1C}">
                <a14:useLocalDpi xmlns:a14="http://schemas.microsoft.com/office/drawing/2010/main" val="0"/>
              </a:ext>
            </a:extLst>
          </a:blip>
          <a:stretch>
            <a:fillRect/>
          </a:stretch>
        </p:blipFill>
        <p:spPr bwMode="auto">
          <a:xfrm>
            <a:off x="1539529" y="1600200"/>
            <a:ext cx="6064942" cy="45259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274638"/>
            <a:ext cx="8229600" cy="715962"/>
          </a:xfrm>
        </p:spPr>
        <p:txBody>
          <a:bodyPr>
            <a:normAutofit fontScale="90000"/>
          </a:bodyPr>
          <a:lstStyle/>
          <a:p>
            <a:r>
              <a:rPr lang="en-US" dirty="0" smtClean="0"/>
              <a:t>Gauguin’s classification</a:t>
            </a:r>
            <a:endParaRPr lang="en-US" dirty="0"/>
          </a:p>
        </p:txBody>
      </p:sp>
      <p:sp>
        <p:nvSpPr>
          <p:cNvPr id="3" name="Content Placeholder 2"/>
          <p:cNvSpPr>
            <a:spLocks noGrp="1"/>
          </p:cNvSpPr>
          <p:nvPr>
            <p:ph sz="half" idx="1"/>
          </p:nvPr>
        </p:nvSpPr>
        <p:spPr>
          <a:xfrm>
            <a:off x="457200" y="990600"/>
            <a:ext cx="4038600" cy="5867400"/>
          </a:xfrm>
        </p:spPr>
        <p:txBody>
          <a:bodyPr>
            <a:normAutofit fontScale="92500"/>
          </a:bodyPr>
          <a:lstStyle/>
          <a:p>
            <a:r>
              <a:rPr lang="en-US" dirty="0" smtClean="0"/>
              <a:t>Gauguin is considered a Post-Impressionist painter. His bold, colorful and design oriented paintings significantly influenced Modern art. </a:t>
            </a:r>
          </a:p>
          <a:p>
            <a:r>
              <a:rPr lang="en-US" dirty="0" smtClean="0"/>
              <a:t>Gauguin's influence on artists and movements in the early 20th century include Henri Matisse, Pablo Picasso, Georges Braque, André Derain, Fauvism, and Cubism, among others. </a:t>
            </a:r>
            <a:endParaRPr lang="en-US" dirty="0"/>
          </a:p>
        </p:txBody>
      </p:sp>
      <p:pic>
        <p:nvPicPr>
          <p:cNvPr id="22530" name="Picture 2"/>
          <p:cNvPicPr>
            <a:picLocks noGrp="1" noChangeAspect="1" noChangeArrowheads="1"/>
          </p:cNvPicPr>
          <p:nvPr>
            <p:ph sz="half" idx="2"/>
          </p:nvPr>
        </p:nvPicPr>
        <p:blipFill>
          <a:blip r:embed="rId2" cstate="print">
            <a:extLst>
              <a:ext uri="{28A0092B-C50C-407E-A947-70E740481C1C}">
                <a14:useLocalDpi xmlns:a14="http://schemas.microsoft.com/office/drawing/2010/main" val="0"/>
              </a:ext>
            </a:extLst>
          </a:blip>
          <a:stretch>
            <a:fillRect/>
          </a:stretch>
        </p:blipFill>
        <p:spPr bwMode="auto">
          <a:xfrm>
            <a:off x="4895237" y="1600200"/>
            <a:ext cx="3544526" cy="45259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639762"/>
          </a:xfrm>
        </p:spPr>
        <p:txBody>
          <a:bodyPr>
            <a:normAutofit fontScale="90000"/>
          </a:bodyPr>
          <a:lstStyle/>
          <a:p>
            <a:r>
              <a:rPr lang="en-US" dirty="0" smtClean="0"/>
              <a:t>How do artists learn their craft?</a:t>
            </a:r>
            <a:endParaRPr lang="en-US" dirty="0"/>
          </a:p>
        </p:txBody>
      </p:sp>
      <p:pic>
        <p:nvPicPr>
          <p:cNvPr id="12290" name="Picture 2"/>
          <p:cNvPicPr>
            <a:picLocks noGrp="1" noChangeAspect="1" noChangeArrowheads="1"/>
          </p:cNvPicPr>
          <p:nvPr>
            <p:ph sz="half" idx="1"/>
          </p:nvPr>
        </p:nvPicPr>
        <p:blipFill>
          <a:blip r:embed="rId2" cstate="print">
            <a:extLst>
              <a:ext uri="{28A0092B-C50C-407E-A947-70E740481C1C}">
                <a14:useLocalDpi xmlns:a14="http://schemas.microsoft.com/office/drawing/2010/main" val="0"/>
              </a:ext>
            </a:extLst>
          </a:blip>
          <a:stretch>
            <a:fillRect/>
          </a:stretch>
        </p:blipFill>
        <p:spPr bwMode="auto">
          <a:xfrm>
            <a:off x="2286000" y="2209800"/>
            <a:ext cx="5638800" cy="4463049"/>
          </a:xfrm>
          <a:prstGeom prst="rect">
            <a:avLst/>
          </a:prstGeom>
          <a:noFill/>
          <a:ln w="9525">
            <a:noFill/>
            <a:miter lim="800000"/>
            <a:headEnd/>
            <a:tailEnd/>
          </a:ln>
        </p:spPr>
      </p:pic>
      <p:sp>
        <p:nvSpPr>
          <p:cNvPr id="4" name="Content Placeholder 3"/>
          <p:cNvSpPr>
            <a:spLocks noGrp="1"/>
          </p:cNvSpPr>
          <p:nvPr>
            <p:ph sz="half" idx="2"/>
          </p:nvPr>
        </p:nvSpPr>
        <p:spPr>
          <a:xfrm>
            <a:off x="0" y="990600"/>
            <a:ext cx="9144000" cy="1600200"/>
          </a:xfrm>
        </p:spPr>
        <p:txBody>
          <a:bodyPr>
            <a:normAutofit fontScale="92500" lnSpcReduction="10000"/>
          </a:bodyPr>
          <a:lstStyle/>
          <a:p>
            <a:pPr>
              <a:buNone/>
            </a:pPr>
            <a:r>
              <a:rPr lang="en-US" dirty="0" smtClean="0"/>
              <a:t>    Early paintings by Gauguin include typical subject matter painted in a traditional style to help Gauguin learn his craft and, moreover, to assist him in developing his own style. </a:t>
            </a:r>
          </a:p>
          <a:p>
            <a:pPr>
              <a:buNone/>
            </a:pPr>
            <a:r>
              <a:rPr lang="en-US" dirty="0"/>
              <a:t> </a:t>
            </a:r>
            <a:r>
              <a:rPr lang="en-US" dirty="0" smtClean="0"/>
              <a:t>   </a:t>
            </a:r>
            <a:endParaRPr lang="en-US"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fontScale="90000"/>
          </a:bodyPr>
          <a:lstStyle/>
          <a:p>
            <a:r>
              <a:rPr lang="en-US" dirty="0" smtClean="0"/>
              <a:t>Later painting…notice background and less Impressionist influence</a:t>
            </a:r>
            <a:endParaRPr lang="en-US" dirty="0"/>
          </a:p>
        </p:txBody>
      </p:sp>
      <p:pic>
        <p:nvPicPr>
          <p:cNvPr id="8" name="Picture 3"/>
          <p:cNvPicPr>
            <a:picLocks noGrp="1" noChangeAspect="1" noChangeArrowheads="1"/>
          </p:cNvPicPr>
          <p:nvPr>
            <p:ph idx="1"/>
          </p:nvPr>
        </p:nvPicPr>
        <p:blipFill>
          <a:blip r:embed="rId3" cstate="print">
            <a:extLst>
              <a:ext uri="{28A0092B-C50C-407E-A947-70E740481C1C}">
                <a14:useLocalDpi xmlns:a14="http://schemas.microsoft.com/office/drawing/2010/main" val="0"/>
              </a:ext>
            </a:extLst>
          </a:blip>
          <a:stretch>
            <a:fillRect/>
          </a:stretch>
        </p:blipFill>
        <p:spPr bwMode="auto">
          <a:xfrm>
            <a:off x="1066800" y="1888467"/>
            <a:ext cx="7581755" cy="443613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(L) Early work            (R) Later work</a:t>
            </a:r>
            <a:endParaRPr lang="en-US" dirty="0"/>
          </a:p>
        </p:txBody>
      </p:sp>
      <p:pic>
        <p:nvPicPr>
          <p:cNvPr id="3076" name="Picture 4"/>
          <p:cNvPicPr>
            <a:picLocks noGrp="1" noChangeAspect="1" noChangeArrowheads="1"/>
          </p:cNvPicPr>
          <p:nvPr>
            <p:ph sz="half" idx="1"/>
          </p:nvPr>
        </p:nvPicPr>
        <p:blipFill>
          <a:blip r:embed="rId2" cstate="print">
            <a:extLst>
              <a:ext uri="{28A0092B-C50C-407E-A947-70E740481C1C}">
                <a14:useLocalDpi xmlns:a14="http://schemas.microsoft.com/office/drawing/2010/main" val="0"/>
              </a:ext>
            </a:extLst>
          </a:blip>
          <a:srcRect/>
          <a:stretch>
            <a:fillRect/>
          </a:stretch>
        </p:blipFill>
        <p:spPr bwMode="auto">
          <a:xfrm>
            <a:off x="304800" y="1219200"/>
            <a:ext cx="3450245" cy="5180549"/>
          </a:xfrm>
          <a:prstGeom prst="rect">
            <a:avLst/>
          </a:prstGeom>
          <a:noFill/>
          <a:ln w="9525">
            <a:noFill/>
            <a:miter lim="800000"/>
            <a:headEnd/>
            <a:tailEnd/>
          </a:ln>
        </p:spPr>
      </p:pic>
      <p:pic>
        <p:nvPicPr>
          <p:cNvPr id="3075" name="Picture 3"/>
          <p:cNvPicPr>
            <a:picLocks noGrp="1" noChangeAspect="1" noChangeArrowheads="1"/>
          </p:cNvPicPr>
          <p:nvPr>
            <p:ph sz="half" idx="2"/>
          </p:nvPr>
        </p:nvPicPr>
        <p:blipFill>
          <a:blip r:embed="rId3" cstate="print">
            <a:extLst>
              <a:ext uri="{28A0092B-C50C-407E-A947-70E740481C1C}">
                <a14:useLocalDpi xmlns:a14="http://schemas.microsoft.com/office/drawing/2010/main" val="0"/>
              </a:ext>
            </a:extLst>
          </a:blip>
          <a:stretch>
            <a:fillRect/>
          </a:stretch>
        </p:blipFill>
        <p:spPr bwMode="auto">
          <a:xfrm>
            <a:off x="4965738" y="1600200"/>
            <a:ext cx="3403524" cy="45259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Both images of children but significantly different in style:</a:t>
            </a:r>
            <a:endParaRPr lang="en-US" dirty="0"/>
          </a:p>
        </p:txBody>
      </p:sp>
      <p:pic>
        <p:nvPicPr>
          <p:cNvPr id="13314" name="Picture 2"/>
          <p:cNvPicPr>
            <a:picLocks noGrp="1" noChangeAspect="1" noChangeArrowheads="1"/>
          </p:cNvPicPr>
          <p:nvPr>
            <p:ph sz="half" idx="1"/>
          </p:nvPr>
        </p:nvPicPr>
        <p:blipFill>
          <a:blip r:embed="rId2" cstate="print">
            <a:extLst>
              <a:ext uri="{28A0092B-C50C-407E-A947-70E740481C1C}">
                <a14:useLocalDpi xmlns:a14="http://schemas.microsoft.com/office/drawing/2010/main" val="0"/>
              </a:ext>
            </a:extLst>
          </a:blip>
          <a:stretch>
            <a:fillRect/>
          </a:stretch>
        </p:blipFill>
        <p:spPr bwMode="auto">
          <a:xfrm>
            <a:off x="152400" y="1981200"/>
            <a:ext cx="4737674" cy="3094608"/>
          </a:xfrm>
          <a:prstGeom prst="rect">
            <a:avLst/>
          </a:prstGeom>
          <a:noFill/>
          <a:ln w="9525">
            <a:noFill/>
            <a:miter lim="800000"/>
            <a:headEnd/>
            <a:tailEnd/>
          </a:ln>
        </p:spPr>
      </p:pic>
      <p:pic>
        <p:nvPicPr>
          <p:cNvPr id="6" name="Picture 3"/>
          <p:cNvPicPr>
            <a:picLocks noGrp="1" noChangeAspect="1" noChangeArrowheads="1"/>
          </p:cNvPicPr>
          <p:nvPr>
            <p:ph sz="half" idx="2"/>
          </p:nvPr>
        </p:nvPicPr>
        <p:blipFill>
          <a:blip r:embed="rId3" cstate="email">
            <a:extLst>
              <a:ext uri="{28A0092B-C50C-407E-A947-70E740481C1C}">
                <a14:useLocalDpi xmlns:a14="http://schemas.microsoft.com/office/drawing/2010/main" val="0"/>
              </a:ext>
            </a:extLst>
          </a:blip>
          <a:stretch>
            <a:fillRect/>
          </a:stretch>
        </p:blipFill>
        <p:spPr bwMode="auto">
          <a:xfrm>
            <a:off x="5047205" y="1600200"/>
            <a:ext cx="3240589" cy="45259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idx="4294967295"/>
          </p:nvPr>
        </p:nvSpPr>
        <p:spPr>
          <a:xfrm>
            <a:off x="0" y="274638"/>
            <a:ext cx="8686800" cy="1143000"/>
          </a:xfrm>
        </p:spPr>
        <p:txBody>
          <a:bodyPr/>
          <a:lstStyle/>
          <a:p>
            <a:r>
              <a:rPr lang="en-US" dirty="0" smtClean="0"/>
              <a:t>Andrew Wyeth      Kaitlin Shinn</a:t>
            </a:r>
            <a:endParaRPr lang="en-US" dirty="0"/>
          </a:p>
        </p:txBody>
      </p:sp>
      <p:pic>
        <p:nvPicPr>
          <p:cNvPr id="1026" name="Picture 2"/>
          <p:cNvPicPr>
            <a:picLocks noGrp="1" noChangeAspect="1" noChangeArrowheads="1"/>
          </p:cNvPicPr>
          <p:nvPr>
            <p:ph sz="half" idx="4294967295"/>
          </p:nvPr>
        </p:nvPicPr>
        <p:blipFill>
          <a:blip r:embed="rId2" cstate="print">
            <a:extLst>
              <a:ext uri="{BEBA8EAE-BF5A-486C-A8C5-ECC9F3942E4B}">
                <a14:imgProps xmlns:a14="http://schemas.microsoft.com/office/drawing/2010/main">
                  <a14:imgLayer r:embed="rId3">
                    <a14:imgEffect>
                      <a14:saturation sat="66000"/>
                    </a14:imgEffect>
                  </a14:imgLayer>
                </a14:imgProps>
              </a:ext>
              <a:ext uri="{28A0092B-C50C-407E-A947-70E740481C1C}">
                <a14:useLocalDpi xmlns:a14="http://schemas.microsoft.com/office/drawing/2010/main" val="0"/>
              </a:ext>
            </a:extLst>
          </a:blip>
          <a:srcRect/>
          <a:stretch>
            <a:fillRect/>
          </a:stretch>
        </p:blipFill>
        <p:spPr bwMode="auto">
          <a:xfrm>
            <a:off x="5365750" y="1403350"/>
            <a:ext cx="3778250" cy="50815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4">
            <a:extLst>
              <a:ext uri="{BEBA8EAE-BF5A-486C-A8C5-ECC9F3942E4B}">
                <a14:imgProps xmlns:a14="http://schemas.microsoft.com/office/drawing/2010/main">
                  <a14:imgLayer r:embed="rId5">
                    <a14:imgEffect>
                      <a14:colorTemperature colorTemp="7200"/>
                    </a14:imgEffect>
                    <a14:imgEffect>
                      <a14:brightnessContrast contrast="20000"/>
                    </a14:imgEffect>
                  </a14:imgLayer>
                </a14:imgProps>
              </a:ext>
              <a:ext uri="{28A0092B-C50C-407E-A947-70E740481C1C}">
                <a14:useLocalDpi xmlns:a14="http://schemas.microsoft.com/office/drawing/2010/main" val="0"/>
              </a:ext>
            </a:extLst>
          </a:blip>
          <a:srcRect/>
          <a:stretch>
            <a:fillRect/>
          </a:stretch>
        </p:blipFill>
        <p:spPr bwMode="auto">
          <a:xfrm>
            <a:off x="228600" y="1446727"/>
            <a:ext cx="3657600" cy="50741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5651549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487362"/>
          </a:xfrm>
        </p:spPr>
        <p:txBody>
          <a:bodyPr>
            <a:normAutofit fontScale="90000"/>
          </a:bodyPr>
          <a:lstStyle/>
          <a:p>
            <a:r>
              <a:rPr lang="en-US" dirty="0" smtClean="0"/>
              <a:t>How did his work evolve?</a:t>
            </a:r>
            <a:endParaRPr lang="en-US" dirty="0"/>
          </a:p>
        </p:txBody>
      </p:sp>
      <p:pic>
        <p:nvPicPr>
          <p:cNvPr id="8194" name="Picture 2"/>
          <p:cNvPicPr>
            <a:picLocks noGrp="1" noChangeAspect="1" noChangeArrowheads="1"/>
          </p:cNvPicPr>
          <p:nvPr>
            <p:ph sz="half" idx="1"/>
          </p:nvPr>
        </p:nvPicPr>
        <p:blipFill>
          <a:blip r:embed="rId2" cstate="print">
            <a:extLst>
              <a:ext uri="{28A0092B-C50C-407E-A947-70E740481C1C}">
                <a14:useLocalDpi xmlns:a14="http://schemas.microsoft.com/office/drawing/2010/main" val="0"/>
              </a:ext>
            </a:extLst>
          </a:blip>
          <a:srcRect/>
          <a:stretch>
            <a:fillRect/>
          </a:stretch>
        </p:blipFill>
        <p:spPr bwMode="auto">
          <a:xfrm>
            <a:off x="0" y="838200"/>
            <a:ext cx="4688053" cy="5745163"/>
          </a:xfrm>
          <a:prstGeom prst="rect">
            <a:avLst/>
          </a:prstGeom>
          <a:noFill/>
          <a:ln w="9525">
            <a:noFill/>
            <a:miter lim="800000"/>
            <a:headEnd/>
            <a:tailEnd/>
          </a:ln>
        </p:spPr>
      </p:pic>
      <p:pic>
        <p:nvPicPr>
          <p:cNvPr id="8195" name="Picture 3"/>
          <p:cNvPicPr>
            <a:picLocks noGrp="1" noChangeAspect="1" noChangeArrowheads="1"/>
          </p:cNvPicPr>
          <p:nvPr>
            <p:ph sz="half" idx="2"/>
          </p:nvPr>
        </p:nvPicPr>
        <p:blipFill>
          <a:blip r:embed="rId3" cstate="print">
            <a:extLst>
              <a:ext uri="{28A0092B-C50C-407E-A947-70E740481C1C}">
                <a14:useLocalDpi xmlns:a14="http://schemas.microsoft.com/office/drawing/2010/main" val="0"/>
              </a:ext>
            </a:extLst>
          </a:blip>
          <a:stretch>
            <a:fillRect/>
          </a:stretch>
        </p:blipFill>
        <p:spPr bwMode="auto">
          <a:xfrm>
            <a:off x="4953000" y="836114"/>
            <a:ext cx="3962400" cy="6021886"/>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29200" y="274638"/>
            <a:ext cx="3657600" cy="2239962"/>
          </a:xfrm>
        </p:spPr>
        <p:txBody>
          <a:bodyPr>
            <a:normAutofit fontScale="90000"/>
          </a:bodyPr>
          <a:lstStyle/>
          <a:p>
            <a:r>
              <a:rPr lang="en-US" dirty="0" smtClean="0"/>
              <a:t>Women at rest: How many differences can you point out?</a:t>
            </a:r>
            <a:endParaRPr lang="en-US" dirty="0"/>
          </a:p>
        </p:txBody>
      </p:sp>
      <p:pic>
        <p:nvPicPr>
          <p:cNvPr id="10242" name="Picture 2"/>
          <p:cNvPicPr>
            <a:picLocks noGrp="1" noChangeAspect="1" noChangeArrowheads="1"/>
          </p:cNvPicPr>
          <p:nvPr>
            <p:ph sz="half" idx="1"/>
          </p:nvPr>
        </p:nvPicPr>
        <p:blipFill>
          <a:blip r:embed="rId2" cstate="print">
            <a:extLst>
              <a:ext uri="{28A0092B-C50C-407E-A947-70E740481C1C}">
                <a14:useLocalDpi xmlns:a14="http://schemas.microsoft.com/office/drawing/2010/main" val="0"/>
              </a:ext>
            </a:extLst>
          </a:blip>
          <a:srcRect/>
          <a:stretch>
            <a:fillRect/>
          </a:stretch>
        </p:blipFill>
        <p:spPr bwMode="auto">
          <a:xfrm>
            <a:off x="0" y="304800"/>
            <a:ext cx="4502332" cy="3352800"/>
          </a:xfrm>
          <a:prstGeom prst="rect">
            <a:avLst/>
          </a:prstGeom>
          <a:noFill/>
          <a:ln w="9525">
            <a:noFill/>
            <a:miter lim="800000"/>
            <a:headEnd/>
            <a:tailEnd/>
          </a:ln>
        </p:spPr>
      </p:pic>
      <p:pic>
        <p:nvPicPr>
          <p:cNvPr id="10243" name="Picture 3"/>
          <p:cNvPicPr>
            <a:picLocks noGrp="1" noChangeAspect="1" noChangeArrowheads="1"/>
          </p:cNvPicPr>
          <p:nvPr>
            <p:ph sz="half" idx="2"/>
          </p:nvPr>
        </p:nvPicPr>
        <p:blipFill>
          <a:blip r:embed="rId3" cstate="print">
            <a:extLst>
              <a:ext uri="{28A0092B-C50C-407E-A947-70E740481C1C}">
                <a14:useLocalDpi xmlns:a14="http://schemas.microsoft.com/office/drawing/2010/main" val="0"/>
              </a:ext>
            </a:extLst>
          </a:blip>
          <a:stretch>
            <a:fillRect/>
          </a:stretch>
        </p:blipFill>
        <p:spPr bwMode="auto">
          <a:xfrm>
            <a:off x="4724400" y="3276600"/>
            <a:ext cx="4038600" cy="307621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92162"/>
          </a:xfrm>
        </p:spPr>
        <p:txBody>
          <a:bodyPr>
            <a:normAutofit fontScale="90000"/>
          </a:bodyPr>
          <a:lstStyle/>
          <a:p>
            <a:r>
              <a:rPr lang="en-US" dirty="0" smtClean="0"/>
              <a:t>Strong influence of Peru seen in later work (research </a:t>
            </a:r>
            <a:r>
              <a:rPr lang="en-US" dirty="0" err="1" smtClean="0"/>
              <a:t>Freida</a:t>
            </a:r>
            <a:r>
              <a:rPr lang="en-US" dirty="0" smtClean="0"/>
              <a:t> Kahlo’s work)</a:t>
            </a:r>
            <a:endParaRPr lang="en-US" dirty="0"/>
          </a:p>
        </p:txBody>
      </p:sp>
      <p:pic>
        <p:nvPicPr>
          <p:cNvPr id="5123" name="Picture 3"/>
          <p:cNvPicPr>
            <a:picLocks noGrp="1" noChangeAspect="1" noChangeArrowheads="1"/>
          </p:cNvPicPr>
          <p:nvPr>
            <p:ph sz="half" idx="1"/>
          </p:nvPr>
        </p:nvPicPr>
        <p:blipFill>
          <a:blip r:embed="rId2" cstate="email">
            <a:extLst>
              <a:ext uri="{28A0092B-C50C-407E-A947-70E740481C1C}">
                <a14:useLocalDpi xmlns:a14="http://schemas.microsoft.com/office/drawing/2010/main" val="0"/>
              </a:ext>
            </a:extLst>
          </a:blip>
          <a:stretch>
            <a:fillRect/>
          </a:stretch>
        </p:blipFill>
        <p:spPr bwMode="auto">
          <a:xfrm>
            <a:off x="743056" y="1600200"/>
            <a:ext cx="3466887" cy="4525963"/>
          </a:xfrm>
          <a:prstGeom prst="rect">
            <a:avLst/>
          </a:prstGeom>
          <a:noFill/>
          <a:ln w="9525">
            <a:noFill/>
            <a:miter lim="800000"/>
            <a:headEnd/>
            <a:tailEnd/>
          </a:ln>
        </p:spPr>
      </p:pic>
      <p:pic>
        <p:nvPicPr>
          <p:cNvPr id="5122" name="Picture 2"/>
          <p:cNvPicPr>
            <a:picLocks noGrp="1" noChangeAspect="1" noChangeArrowheads="1"/>
          </p:cNvPicPr>
          <p:nvPr>
            <p:ph sz="half" idx="2"/>
          </p:nvPr>
        </p:nvPicPr>
        <p:blipFill>
          <a:blip r:embed="rId3" cstate="print">
            <a:extLst>
              <a:ext uri="{28A0092B-C50C-407E-A947-70E740481C1C}">
                <a14:useLocalDpi xmlns:a14="http://schemas.microsoft.com/office/drawing/2010/main" val="0"/>
              </a:ext>
            </a:extLst>
          </a:blip>
          <a:stretch>
            <a:fillRect/>
          </a:stretch>
        </p:blipFill>
        <p:spPr bwMode="auto">
          <a:xfrm>
            <a:off x="5300659" y="1600200"/>
            <a:ext cx="2733681" cy="45259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92162"/>
          </a:xfrm>
        </p:spPr>
        <p:txBody>
          <a:bodyPr>
            <a:normAutofit fontScale="90000"/>
          </a:bodyPr>
          <a:lstStyle/>
          <a:p>
            <a:pPr>
              <a:tabLst>
                <a:tab pos="3482975" algn="l"/>
              </a:tabLst>
            </a:pPr>
            <a:r>
              <a:rPr lang="en-US" dirty="0" smtClean="0"/>
              <a:t>Which image is your favorite and why?</a:t>
            </a:r>
            <a:endParaRPr lang="en-US" dirty="0"/>
          </a:p>
        </p:txBody>
      </p:sp>
      <p:pic>
        <p:nvPicPr>
          <p:cNvPr id="7171" name="Picture 3"/>
          <p:cNvPicPr>
            <a:picLocks noGrp="1" noChangeAspect="1" noChangeArrowheads="1"/>
          </p:cNvPicPr>
          <p:nvPr>
            <p:ph sz="half" idx="1"/>
          </p:nvPr>
        </p:nvPicPr>
        <p:blipFill>
          <a:blip r:embed="rId2" cstate="print">
            <a:extLst>
              <a:ext uri="{28A0092B-C50C-407E-A947-70E740481C1C}">
                <a14:useLocalDpi xmlns:a14="http://schemas.microsoft.com/office/drawing/2010/main" val="0"/>
              </a:ext>
            </a:extLst>
          </a:blip>
          <a:stretch>
            <a:fillRect/>
          </a:stretch>
        </p:blipFill>
        <p:spPr bwMode="auto">
          <a:xfrm>
            <a:off x="688745" y="1600200"/>
            <a:ext cx="3575510" cy="4525963"/>
          </a:xfrm>
          <a:prstGeom prst="rect">
            <a:avLst/>
          </a:prstGeom>
          <a:noFill/>
          <a:ln w="9525">
            <a:noFill/>
            <a:miter lim="800000"/>
            <a:headEnd/>
            <a:tailEnd/>
          </a:ln>
        </p:spPr>
      </p:pic>
      <p:pic>
        <p:nvPicPr>
          <p:cNvPr id="7170" name="Picture 2"/>
          <p:cNvPicPr>
            <a:picLocks noGrp="1" noChangeAspect="1" noChangeArrowheads="1"/>
          </p:cNvPicPr>
          <p:nvPr>
            <p:ph sz="half" idx="2"/>
          </p:nvPr>
        </p:nvPicPr>
        <p:blipFill>
          <a:blip r:embed="rId3" cstate="print">
            <a:extLst>
              <a:ext uri="{28A0092B-C50C-407E-A947-70E740481C1C}">
                <a14:useLocalDpi xmlns:a14="http://schemas.microsoft.com/office/drawing/2010/main" val="0"/>
              </a:ext>
            </a:extLst>
          </a:blip>
          <a:stretch>
            <a:fillRect/>
          </a:stretch>
        </p:blipFill>
        <p:spPr bwMode="auto">
          <a:xfrm>
            <a:off x="4839011" y="1600200"/>
            <a:ext cx="3656978" cy="45259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57200" y="274638"/>
            <a:ext cx="8229600" cy="487362"/>
          </a:xfrm>
        </p:spPr>
        <p:txBody>
          <a:bodyPr>
            <a:normAutofit fontScale="90000"/>
          </a:bodyPr>
          <a:lstStyle/>
          <a:p>
            <a:r>
              <a:rPr lang="en-US" dirty="0" smtClean="0"/>
              <a:t>Page from his sketchbook</a:t>
            </a:r>
            <a:endParaRPr lang="en-US" dirty="0"/>
          </a:p>
        </p:txBody>
      </p:sp>
      <p:pic>
        <p:nvPicPr>
          <p:cNvPr id="4098" name="Picture 2"/>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tretch>
            <a:fillRect/>
          </a:stretch>
        </p:blipFill>
        <p:spPr bwMode="auto">
          <a:xfrm>
            <a:off x="523706" y="1188075"/>
            <a:ext cx="7858294" cy="55175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487363"/>
            <a:ext cx="9144000" cy="1143000"/>
          </a:xfrm>
        </p:spPr>
        <p:txBody>
          <a:bodyPr>
            <a:normAutofit/>
          </a:bodyPr>
          <a:lstStyle/>
          <a:p>
            <a:r>
              <a:rPr lang="en-US" dirty="0" smtClean="0"/>
              <a:t>Edward Hopper        Maggie Smith</a:t>
            </a:r>
            <a:endParaRPr lang="en-US" dirty="0"/>
          </a:p>
        </p:txBody>
      </p:sp>
      <p:pic>
        <p:nvPicPr>
          <p:cNvPr id="2050" name="Picture 2"/>
          <p:cNvPicPr>
            <a:picLocks noGrp="1" noChangeAspect="1" noChangeArrowheads="1"/>
          </p:cNvPicPr>
          <p:nvPr>
            <p:ph sz="half" idx="4294967295"/>
          </p:nvPr>
        </p:nvPicPr>
        <p:blipFill>
          <a:blip r:embed="rId2" cstate="print">
            <a:extLst>
              <a:ext uri="{28A0092B-C50C-407E-A947-70E740481C1C}">
                <a14:useLocalDpi xmlns:a14="http://schemas.microsoft.com/office/drawing/2010/main" val="0"/>
              </a:ext>
            </a:extLst>
          </a:blip>
          <a:srcRect/>
          <a:stretch>
            <a:fillRect/>
          </a:stretch>
        </p:blipFill>
        <p:spPr bwMode="auto">
          <a:xfrm>
            <a:off x="5835650" y="1550988"/>
            <a:ext cx="3308350" cy="4525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28600" y="1859924"/>
            <a:ext cx="5169597" cy="2819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0626967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274638"/>
            <a:ext cx="8229600" cy="639762"/>
          </a:xfrm>
        </p:spPr>
        <p:txBody>
          <a:bodyPr>
            <a:normAutofit fontScale="90000"/>
          </a:bodyPr>
          <a:lstStyle/>
          <a:p>
            <a:r>
              <a:rPr lang="en-US" dirty="0" smtClean="0"/>
              <a:t>In this Unit:</a:t>
            </a:r>
            <a:endParaRPr lang="en-US" dirty="0"/>
          </a:p>
        </p:txBody>
      </p:sp>
      <p:sp>
        <p:nvSpPr>
          <p:cNvPr id="4" name="Content Placeholder 3"/>
          <p:cNvSpPr>
            <a:spLocks noGrp="1"/>
          </p:cNvSpPr>
          <p:nvPr>
            <p:ph idx="1"/>
          </p:nvPr>
        </p:nvSpPr>
        <p:spPr>
          <a:xfrm>
            <a:off x="76200" y="1066800"/>
            <a:ext cx="9067800" cy="5791200"/>
          </a:xfrm>
        </p:spPr>
        <p:txBody>
          <a:bodyPr>
            <a:normAutofit fontScale="70000" lnSpcReduction="20000"/>
          </a:bodyPr>
          <a:lstStyle/>
          <a:p>
            <a:pPr>
              <a:buNone/>
            </a:pPr>
            <a:r>
              <a:rPr lang="en-US" dirty="0"/>
              <a:t>You will explore influences and changes that took place in the world of painting after </a:t>
            </a:r>
            <a:r>
              <a:rPr lang="en-US" dirty="0" err="1"/>
              <a:t>Manet</a:t>
            </a:r>
            <a:r>
              <a:rPr lang="en-US" dirty="0"/>
              <a:t> rejected the French Academy in the 19</a:t>
            </a:r>
            <a:r>
              <a:rPr lang="en-US" baseline="30000" dirty="0"/>
              <a:t>th</a:t>
            </a:r>
            <a:r>
              <a:rPr lang="en-US" dirty="0"/>
              <a:t> century. The many movements or “isms” of art paved the way for personal expression with a variety of paint mediums. Impressionism, Post-Impressionism, Expressionism, Fauvism and Surrealism, and </a:t>
            </a:r>
            <a:r>
              <a:rPr lang="en-US" dirty="0" smtClean="0"/>
              <a:t>so forth </a:t>
            </a:r>
            <a:r>
              <a:rPr lang="en-US" dirty="0"/>
              <a:t>offer many interesting artists to study. After finding a style or period you like, you will research masters of your chosen period or style and follow up with a studio application.</a:t>
            </a:r>
          </a:p>
          <a:p>
            <a:pPr>
              <a:buNone/>
            </a:pPr>
            <a:r>
              <a:rPr lang="en-US" dirty="0"/>
              <a:t>     </a:t>
            </a:r>
          </a:p>
          <a:p>
            <a:pPr>
              <a:buNone/>
            </a:pPr>
            <a:r>
              <a:rPr lang="en-US" dirty="0"/>
              <a:t>    You will be given several class days to work on the research part of this assignment. </a:t>
            </a:r>
          </a:p>
          <a:p>
            <a:pPr>
              <a:buNone/>
            </a:pPr>
            <a:endParaRPr lang="en-US" dirty="0"/>
          </a:p>
          <a:p>
            <a:pPr>
              <a:buNone/>
            </a:pPr>
            <a:r>
              <a:rPr lang="en-US" dirty="0"/>
              <a:t>    This study will lead to a project in which you apply your research. Selecting a work of art (by your chosen master) for inspiration, you will set up a similar composition. Inspired by your painter’s style and color choices, you will paint a personal version--a method for learning as old as art itself!</a:t>
            </a:r>
          </a:p>
          <a:p>
            <a:endParaRPr lang="en-US" dirty="0"/>
          </a:p>
        </p:txBody>
      </p:sp>
    </p:spTree>
    <p:extLst>
      <p:ext uri="{BB962C8B-B14F-4D97-AF65-F5344CB8AC3E}">
        <p14:creationId xmlns:p14="http://schemas.microsoft.com/office/powerpoint/2010/main" val="102355550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l"/>
            <a:r>
              <a:rPr lang="en-US" dirty="0" smtClean="0"/>
              <a:t/>
            </a:r>
            <a:br>
              <a:rPr lang="en-US" dirty="0" smtClean="0"/>
            </a:br>
            <a:r>
              <a:rPr lang="en-US" dirty="0"/>
              <a:t/>
            </a:r>
            <a:br>
              <a:rPr lang="en-US" dirty="0"/>
            </a:br>
            <a:r>
              <a:rPr lang="en-US" dirty="0" smtClean="0"/>
              <a:t/>
            </a:r>
            <a:br>
              <a:rPr lang="en-US" dirty="0" smtClean="0"/>
            </a:br>
            <a:r>
              <a:rPr lang="en-US" dirty="0"/>
              <a:t/>
            </a:r>
            <a:br>
              <a:rPr lang="en-US" dirty="0"/>
            </a:br>
            <a:r>
              <a:rPr lang="en-US" sz="3600" dirty="0"/>
              <a:t>B</a:t>
            </a:r>
            <a:r>
              <a:rPr lang="en-US" sz="3600" dirty="0" smtClean="0"/>
              <a:t>elow is a starting point when considering famous painters to choose from for your report. </a:t>
            </a:r>
            <a:r>
              <a:rPr lang="en-US" dirty="0" smtClean="0"/>
              <a:t/>
            </a:r>
            <a:br>
              <a:rPr lang="en-US" dirty="0" smtClean="0"/>
            </a:br>
            <a:r>
              <a:rPr lang="en-US" dirty="0"/>
              <a:t/>
            </a:r>
            <a:br>
              <a:rPr lang="en-US" dirty="0"/>
            </a:br>
            <a:r>
              <a:rPr lang="en-US" dirty="0"/>
              <a:t/>
            </a:r>
            <a:br>
              <a:rPr lang="en-US" dirty="0"/>
            </a:br>
            <a:r>
              <a:rPr lang="en-US" dirty="0"/>
              <a:t/>
            </a:r>
            <a:br>
              <a:rPr lang="en-US" dirty="0"/>
            </a:br>
            <a:endParaRPr lang="en-US" dirty="0"/>
          </a:p>
        </p:txBody>
      </p:sp>
      <p:sp>
        <p:nvSpPr>
          <p:cNvPr id="3" name="Content Placeholder 2"/>
          <p:cNvSpPr>
            <a:spLocks noGrp="1"/>
          </p:cNvSpPr>
          <p:nvPr>
            <p:ph sz="half" idx="1"/>
          </p:nvPr>
        </p:nvSpPr>
        <p:spPr/>
        <p:txBody>
          <a:bodyPr>
            <a:normAutofit fontScale="92500" lnSpcReduction="20000"/>
          </a:bodyPr>
          <a:lstStyle/>
          <a:p>
            <a:pPr>
              <a:buNone/>
            </a:pPr>
            <a:endParaRPr lang="en-US" dirty="0" smtClean="0"/>
          </a:p>
          <a:p>
            <a:pPr>
              <a:buNone/>
            </a:pPr>
            <a:r>
              <a:rPr lang="en-US" dirty="0" smtClean="0"/>
              <a:t>Check out this timeline</a:t>
            </a:r>
          </a:p>
          <a:p>
            <a:pPr>
              <a:buNone/>
            </a:pPr>
            <a:r>
              <a:rPr lang="en-US" dirty="0" smtClean="0">
                <a:hlinkClick r:id="rId2"/>
              </a:rPr>
              <a:t>http://en.wahooart.com/A55A04/w.nsf/Timeline</a:t>
            </a:r>
            <a:endParaRPr lang="en-US" dirty="0" smtClean="0"/>
          </a:p>
          <a:p>
            <a:pPr>
              <a:buNone/>
            </a:pPr>
            <a:endParaRPr lang="en-US" dirty="0"/>
          </a:p>
          <a:p>
            <a:pPr>
              <a:buNone/>
            </a:pPr>
            <a:endParaRPr lang="en-US" dirty="0" smtClean="0"/>
          </a:p>
          <a:p>
            <a:pPr>
              <a:buNone/>
            </a:pPr>
            <a:r>
              <a:rPr lang="en-US" dirty="0" smtClean="0"/>
              <a:t>Here is a helpful overview to read:</a:t>
            </a:r>
          </a:p>
          <a:p>
            <a:pPr>
              <a:buNone/>
            </a:pPr>
            <a:r>
              <a:rPr lang="en-US" dirty="0"/>
              <a:t> </a:t>
            </a:r>
            <a:r>
              <a:rPr lang="en-US" dirty="0">
                <a:hlinkClick r:id="rId3"/>
              </a:rPr>
              <a:t>www.wahooart.com</a:t>
            </a:r>
            <a:endParaRPr lang="en-US" dirty="0"/>
          </a:p>
          <a:p>
            <a:pPr>
              <a:buNone/>
            </a:pPr>
            <a:endParaRPr lang="en-US" dirty="0"/>
          </a:p>
          <a:p>
            <a:pPr>
              <a:buNone/>
            </a:pPr>
            <a:r>
              <a:rPr lang="en-US" dirty="0" smtClean="0"/>
              <a:t>    </a:t>
            </a:r>
            <a:endParaRPr lang="en-US" dirty="0"/>
          </a:p>
        </p:txBody>
      </p:sp>
      <p:sp>
        <p:nvSpPr>
          <p:cNvPr id="4" name="Content Placeholder 3"/>
          <p:cNvSpPr>
            <a:spLocks noGrp="1"/>
          </p:cNvSpPr>
          <p:nvPr>
            <p:ph sz="half" idx="2"/>
          </p:nvPr>
        </p:nvSpPr>
        <p:spPr/>
        <p:txBody>
          <a:bodyPr>
            <a:normAutofit fontScale="92500" lnSpcReduction="20000"/>
          </a:bodyPr>
          <a:lstStyle/>
          <a:p>
            <a:pPr>
              <a:buNone/>
            </a:pPr>
            <a:r>
              <a:rPr lang="en-US" dirty="0" smtClean="0"/>
              <a:t>    Magritte, Picasso, Sargent, Homer, Gauguin, Van Gogh, Cezanne, Pissarro, Monet, </a:t>
            </a:r>
            <a:r>
              <a:rPr lang="en-US" dirty="0" err="1" smtClean="0"/>
              <a:t>Manet</a:t>
            </a:r>
            <a:r>
              <a:rPr lang="en-US" dirty="0" smtClean="0"/>
              <a:t>, Kandinsky, Dali, Degas, Morisot, Cassatt, Seurat, Matisse, </a:t>
            </a:r>
            <a:r>
              <a:rPr lang="en-US" dirty="0"/>
              <a:t>V</a:t>
            </a:r>
            <a:r>
              <a:rPr lang="en-US" dirty="0" smtClean="0"/>
              <a:t>ermeer, Frieda </a:t>
            </a:r>
            <a:r>
              <a:rPr lang="en-US" dirty="0"/>
              <a:t>K</a:t>
            </a:r>
            <a:r>
              <a:rPr lang="en-US" dirty="0" smtClean="0"/>
              <a:t>ahlo, </a:t>
            </a:r>
            <a:r>
              <a:rPr lang="en-US" dirty="0"/>
              <a:t>D</a:t>
            </a:r>
            <a:r>
              <a:rPr lang="en-US" dirty="0" smtClean="0"/>
              <a:t>iego </a:t>
            </a:r>
            <a:r>
              <a:rPr lang="en-US" dirty="0"/>
              <a:t>R</a:t>
            </a:r>
            <a:r>
              <a:rPr lang="en-US" dirty="0" smtClean="0"/>
              <a:t>ivera, Hopper, </a:t>
            </a:r>
            <a:r>
              <a:rPr lang="en-US" dirty="0"/>
              <a:t>W</a:t>
            </a:r>
            <a:r>
              <a:rPr lang="en-US" dirty="0" smtClean="0"/>
              <a:t>yeth, Lautrec, and other great masters are worth investigating as you explore the world of painting.</a:t>
            </a:r>
            <a:endParaRPr lang="en-US"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You will choose an artist after researching famous painters.</a:t>
            </a:r>
            <a:endParaRPr lang="en-US" dirty="0"/>
          </a:p>
        </p:txBody>
      </p:sp>
      <p:sp>
        <p:nvSpPr>
          <p:cNvPr id="3" name="Content Placeholder 2"/>
          <p:cNvSpPr>
            <a:spLocks noGrp="1"/>
          </p:cNvSpPr>
          <p:nvPr>
            <p:ph sz="half" idx="1"/>
          </p:nvPr>
        </p:nvSpPr>
        <p:spPr>
          <a:xfrm>
            <a:off x="228600" y="1600200"/>
            <a:ext cx="4267200" cy="5105400"/>
          </a:xfrm>
        </p:spPr>
        <p:txBody>
          <a:bodyPr>
            <a:normAutofit fontScale="70000" lnSpcReduction="20000"/>
          </a:bodyPr>
          <a:lstStyle/>
          <a:p>
            <a:pPr marL="0" indent="0">
              <a:buNone/>
            </a:pPr>
            <a:r>
              <a:rPr lang="en-US" dirty="0" smtClean="0"/>
              <a:t>Part 1:</a:t>
            </a:r>
          </a:p>
          <a:p>
            <a:pPr marL="0" indent="0">
              <a:buNone/>
            </a:pPr>
            <a:endParaRPr lang="en-US" dirty="0"/>
          </a:p>
          <a:p>
            <a:pPr marL="0" indent="0">
              <a:buNone/>
            </a:pPr>
            <a:r>
              <a:rPr lang="en-US" dirty="0" smtClean="0"/>
              <a:t>Research, take notes in your journal and then write a report on a famous artist answering the questions provided </a:t>
            </a:r>
            <a:r>
              <a:rPr lang="en-US" dirty="0" smtClean="0"/>
              <a:t>on </a:t>
            </a:r>
            <a:r>
              <a:rPr lang="en-US" dirty="0" smtClean="0"/>
              <a:t>the </a:t>
            </a:r>
            <a:r>
              <a:rPr lang="en-US" dirty="0" smtClean="0"/>
              <a:t>handout “Inspired  by the Masters” assignment.</a:t>
            </a:r>
            <a:endParaRPr lang="en-US" dirty="0" smtClean="0"/>
          </a:p>
          <a:p>
            <a:pPr marL="0" indent="0">
              <a:buNone/>
            </a:pPr>
            <a:endParaRPr lang="en-US" dirty="0"/>
          </a:p>
          <a:p>
            <a:pPr marL="0" indent="0">
              <a:buNone/>
            </a:pPr>
            <a:r>
              <a:rPr lang="en-US" dirty="0" smtClean="0"/>
              <a:t>Create a PPT to show your classmates that addresses the questions asked in the handout. Also include pictures of your artists’ </a:t>
            </a:r>
            <a:r>
              <a:rPr lang="en-US" dirty="0" smtClean="0"/>
              <a:t>work. </a:t>
            </a:r>
          </a:p>
          <a:p>
            <a:pPr marL="0" indent="0">
              <a:buNone/>
            </a:pPr>
            <a:endParaRPr lang="en-US" dirty="0" smtClean="0"/>
          </a:p>
          <a:p>
            <a:pPr marL="0" indent="0">
              <a:buNone/>
            </a:pPr>
            <a:r>
              <a:rPr lang="en-US" dirty="0" smtClean="0">
                <a:solidFill>
                  <a:srgbClr val="FF0000"/>
                </a:solidFill>
              </a:rPr>
              <a:t>*</a:t>
            </a:r>
            <a:r>
              <a:rPr lang="en-US" dirty="0" smtClean="0"/>
              <a:t> In your presentation, include</a:t>
            </a:r>
            <a:r>
              <a:rPr lang="en-US" dirty="0" smtClean="0"/>
              <a:t> a  personal </a:t>
            </a:r>
            <a:r>
              <a:rPr lang="en-US" dirty="0" smtClean="0"/>
              <a:t>photograph you took to use</a:t>
            </a:r>
            <a:r>
              <a:rPr lang="en-US" dirty="0" smtClean="0"/>
              <a:t> for this project  (this s</a:t>
            </a:r>
            <a:r>
              <a:rPr lang="en-US" dirty="0" smtClean="0"/>
              <a:t>hould be a personal </a:t>
            </a:r>
            <a:r>
              <a:rPr lang="en-US" dirty="0" smtClean="0"/>
              <a:t>photo you deliberately took to mimic or the </a:t>
            </a:r>
            <a:r>
              <a:rPr lang="en-US" dirty="0" smtClean="0"/>
              <a:t>artists’ </a:t>
            </a:r>
            <a:r>
              <a:rPr lang="en-US" dirty="0" smtClean="0"/>
              <a:t>style of composition). </a:t>
            </a:r>
            <a:r>
              <a:rPr lang="en-US" dirty="0" smtClean="0">
                <a:solidFill>
                  <a:srgbClr val="FF0000"/>
                </a:solidFill>
              </a:rPr>
              <a:t>* see part 2</a:t>
            </a:r>
            <a:endParaRPr lang="en-US" dirty="0">
              <a:solidFill>
                <a:srgbClr val="FF0000"/>
              </a:solidFill>
            </a:endParaRPr>
          </a:p>
        </p:txBody>
      </p:sp>
      <p:sp>
        <p:nvSpPr>
          <p:cNvPr id="4" name="Content Placeholder 3"/>
          <p:cNvSpPr>
            <a:spLocks noGrp="1"/>
          </p:cNvSpPr>
          <p:nvPr>
            <p:ph sz="half" idx="2"/>
          </p:nvPr>
        </p:nvSpPr>
        <p:spPr>
          <a:xfrm>
            <a:off x="4648200" y="1600200"/>
            <a:ext cx="4495800" cy="5257800"/>
          </a:xfrm>
        </p:spPr>
        <p:txBody>
          <a:bodyPr>
            <a:normAutofit fontScale="70000" lnSpcReduction="20000"/>
          </a:bodyPr>
          <a:lstStyle/>
          <a:p>
            <a:pPr marL="0" indent="0">
              <a:buNone/>
            </a:pPr>
            <a:r>
              <a:rPr lang="en-US" dirty="0" smtClean="0"/>
              <a:t>Part 2</a:t>
            </a:r>
            <a:r>
              <a:rPr lang="en-US" dirty="0" smtClean="0"/>
              <a:t>:</a:t>
            </a:r>
          </a:p>
          <a:p>
            <a:pPr marL="0" indent="0">
              <a:buNone/>
            </a:pPr>
            <a:endParaRPr lang="en-US" dirty="0" smtClean="0"/>
          </a:p>
          <a:p>
            <a:pPr marL="0" indent="0">
              <a:buNone/>
            </a:pPr>
            <a:r>
              <a:rPr lang="en-US" dirty="0" smtClean="0"/>
              <a:t>After selecting your favorite work by your chosen artist, you will </a:t>
            </a:r>
            <a:endParaRPr lang="en-US" dirty="0" smtClean="0"/>
          </a:p>
          <a:p>
            <a:pPr marL="0" indent="0">
              <a:buNone/>
            </a:pPr>
            <a:endParaRPr lang="en-US" dirty="0" smtClean="0"/>
          </a:p>
          <a:p>
            <a:pPr marL="514350" indent="-514350">
              <a:buAutoNum type="arabicPeriod"/>
            </a:pPr>
            <a:r>
              <a:rPr lang="en-US" dirty="0" smtClean="0"/>
              <a:t>set up a similar scene or similar composition </a:t>
            </a:r>
          </a:p>
          <a:p>
            <a:pPr marL="514350" indent="-514350">
              <a:buAutoNum type="arabicPeriod"/>
            </a:pPr>
            <a:r>
              <a:rPr lang="en-US" dirty="0" smtClean="0"/>
              <a:t>sketch thumbnails in your sketchbook and plan your composition</a:t>
            </a:r>
          </a:p>
          <a:p>
            <a:pPr marL="514350" indent="-514350">
              <a:buAutoNum type="arabicPeriod"/>
            </a:pPr>
            <a:r>
              <a:rPr lang="en-US" dirty="0" smtClean="0"/>
              <a:t>execute your composition in a style that is similar (giving homage) to the famous artist you are learning from</a:t>
            </a:r>
            <a:endParaRPr lang="en-US" dirty="0"/>
          </a:p>
        </p:txBody>
      </p:sp>
    </p:spTree>
    <p:extLst>
      <p:ext uri="{BB962C8B-B14F-4D97-AF65-F5344CB8AC3E}">
        <p14:creationId xmlns:p14="http://schemas.microsoft.com/office/powerpoint/2010/main" val="371509827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274638"/>
            <a:ext cx="8229600" cy="563562"/>
          </a:xfrm>
        </p:spPr>
        <p:txBody>
          <a:bodyPr>
            <a:normAutofit fontScale="90000"/>
          </a:bodyPr>
          <a:lstStyle/>
          <a:p>
            <a:pPr algn="l"/>
            <a:r>
              <a:rPr lang="en-US" dirty="0">
                <a:solidFill>
                  <a:srgbClr val="FF0000"/>
                </a:solidFill>
                <a:hlinkClick r:id="rId2"/>
              </a:rPr>
              <a:t>http</a:t>
            </a:r>
            <a:r>
              <a:rPr lang="en-US" dirty="0">
                <a:hlinkClick r:id="rId2"/>
              </a:rPr>
              <a:t>://www.paul-gauguin.net/</a:t>
            </a:r>
            <a:endParaRPr lang="en-US" dirty="0"/>
          </a:p>
        </p:txBody>
      </p:sp>
      <p:sp>
        <p:nvSpPr>
          <p:cNvPr id="5" name="Content Placeholder 4"/>
          <p:cNvSpPr>
            <a:spLocks noGrp="1"/>
          </p:cNvSpPr>
          <p:nvPr>
            <p:ph idx="1"/>
          </p:nvPr>
        </p:nvSpPr>
        <p:spPr>
          <a:xfrm>
            <a:off x="304800" y="1219201"/>
            <a:ext cx="8229600" cy="5059204"/>
          </a:xfrm>
        </p:spPr>
        <p:txBody>
          <a:bodyPr>
            <a:normAutofit/>
          </a:bodyPr>
          <a:lstStyle/>
          <a:p>
            <a:pPr>
              <a:buNone/>
            </a:pPr>
            <a:r>
              <a:rPr lang="en-US" dirty="0" smtClean="0"/>
              <a:t/>
            </a:r>
            <a:br>
              <a:rPr lang="en-US" dirty="0" smtClean="0"/>
            </a:br>
            <a:endParaRPr lang="en-US" dirty="0"/>
          </a:p>
        </p:txBody>
      </p:sp>
      <p:pic>
        <p:nvPicPr>
          <p:cNvPr id="1026" name="Picture 2"/>
          <p:cNvPicPr>
            <a:picLocks noGrp="1" noChangeAspect="1" noChangeArrowheads="1"/>
          </p:cNvPicPr>
          <p:nvPr>
            <p:ph sz="half" idx="4294967295"/>
          </p:nvPr>
        </p:nvPicPr>
        <p:blipFill>
          <a:blip r:embed="rId3" cstate="email">
            <a:extLst>
              <a:ext uri="{28A0092B-C50C-407E-A947-70E740481C1C}">
                <a14:useLocalDpi xmlns:a14="http://schemas.microsoft.com/office/drawing/2010/main" val="0"/>
              </a:ext>
            </a:extLst>
          </a:blip>
          <a:stretch>
            <a:fillRect/>
          </a:stretch>
        </p:blipFill>
        <p:spPr bwMode="auto">
          <a:xfrm>
            <a:off x="5410200" y="2133600"/>
            <a:ext cx="3657600" cy="4525963"/>
          </a:xfrm>
          <a:prstGeom prst="rect">
            <a:avLst/>
          </a:prstGeom>
          <a:noFill/>
          <a:ln w="9525">
            <a:noFill/>
            <a:miter lim="800000"/>
            <a:headEnd/>
            <a:tailEnd/>
          </a:ln>
        </p:spPr>
      </p:pic>
      <p:sp>
        <p:nvSpPr>
          <p:cNvPr id="8" name="Rectangle 7"/>
          <p:cNvSpPr/>
          <p:nvPr/>
        </p:nvSpPr>
        <p:spPr>
          <a:xfrm>
            <a:off x="304800" y="1219200"/>
            <a:ext cx="5105400" cy="5232202"/>
          </a:xfrm>
          <a:prstGeom prst="rect">
            <a:avLst/>
          </a:prstGeom>
        </p:spPr>
        <p:txBody>
          <a:bodyPr wrap="square">
            <a:spAutoFit/>
          </a:bodyPr>
          <a:lstStyle/>
          <a:p>
            <a:pPr>
              <a:buNone/>
            </a:pPr>
            <a:endParaRPr lang="en-US" dirty="0" smtClean="0"/>
          </a:p>
          <a:p>
            <a:pPr>
              <a:buNone/>
            </a:pPr>
            <a:r>
              <a:rPr lang="en-US" sz="3600" b="1" dirty="0" smtClean="0"/>
              <a:t>About Paul Gauguin…</a:t>
            </a:r>
          </a:p>
          <a:p>
            <a:pPr>
              <a:buNone/>
            </a:pPr>
            <a:endParaRPr lang="en-US" sz="2000" b="1" dirty="0"/>
          </a:p>
          <a:p>
            <a:pPr>
              <a:buNone/>
            </a:pPr>
            <a:endParaRPr lang="en-US" sz="2000" b="1" dirty="0" smtClean="0"/>
          </a:p>
          <a:p>
            <a:pPr>
              <a:buNone/>
            </a:pPr>
            <a:endParaRPr lang="en-US" sz="2000" b="1" dirty="0"/>
          </a:p>
          <a:p>
            <a:pPr>
              <a:buNone/>
            </a:pPr>
            <a:r>
              <a:rPr lang="en-US" sz="2000" b="1" dirty="0" err="1" smtClean="0"/>
              <a:t>Eugène</a:t>
            </a:r>
            <a:r>
              <a:rPr lang="en-US" sz="2000" b="1" dirty="0" smtClean="0"/>
              <a:t> </a:t>
            </a:r>
            <a:r>
              <a:rPr lang="en-US" sz="2000" b="1" dirty="0" smtClean="0"/>
              <a:t>Henri Paul Gauguin</a:t>
            </a:r>
            <a:r>
              <a:rPr lang="en-US" sz="2000" dirty="0" smtClean="0"/>
              <a:t> </a:t>
            </a:r>
          </a:p>
          <a:p>
            <a:pPr>
              <a:buNone/>
            </a:pPr>
            <a:r>
              <a:rPr lang="en-US" sz="2000" dirty="0" smtClean="0"/>
              <a:t>(7 June 1848 – 8 May 1903) </a:t>
            </a:r>
          </a:p>
          <a:p>
            <a:pPr>
              <a:buNone/>
            </a:pPr>
            <a:r>
              <a:rPr lang="en-US" sz="2000" dirty="0" smtClean="0"/>
              <a:t>was a leading Post-Impressionist painter. </a:t>
            </a:r>
          </a:p>
          <a:p>
            <a:pPr>
              <a:buNone/>
            </a:pPr>
            <a:endParaRPr lang="en-US" sz="2000" dirty="0" smtClean="0"/>
          </a:p>
          <a:p>
            <a:r>
              <a:rPr lang="en-US" sz="2000" dirty="0" smtClean="0"/>
              <a:t>Paul Gauguin was a major influence on the direction art took in the modern era. </a:t>
            </a:r>
          </a:p>
          <a:p>
            <a:endParaRPr lang="en-US" sz="2000" dirty="0" smtClean="0"/>
          </a:p>
          <a:p>
            <a:r>
              <a:rPr lang="en-US" sz="2000" dirty="0" smtClean="0"/>
              <a:t>One of the most respected post-expressionists, his bold use of color and ability to manipulate form have since become iconic.</a:t>
            </a:r>
          </a:p>
          <a:p>
            <a:r>
              <a:rPr lang="en-US" sz="2000" dirty="0" smtClean="0"/>
              <a:t> </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0" y="304800"/>
            <a:ext cx="9220200" cy="533400"/>
          </a:xfrm>
        </p:spPr>
        <p:txBody>
          <a:bodyPr>
            <a:normAutofit fontScale="90000"/>
          </a:bodyPr>
          <a:lstStyle/>
          <a:p>
            <a:pPr algn="l"/>
            <a:r>
              <a:rPr lang="en-US" dirty="0" smtClean="0"/>
              <a:t/>
            </a:r>
            <a:br>
              <a:rPr lang="en-US" dirty="0" smtClean="0"/>
            </a:br>
            <a:r>
              <a:rPr lang="en-US" sz="3600" dirty="0" smtClean="0"/>
              <a:t>Pissarro’s </a:t>
            </a:r>
            <a:r>
              <a:rPr lang="en-US" sz="3600" dirty="0"/>
              <a:t>influence on Gauguin, Cezanne and other artists of the time</a:t>
            </a:r>
          </a:p>
        </p:txBody>
      </p:sp>
      <p:sp>
        <p:nvSpPr>
          <p:cNvPr id="3" name="Content Placeholder 2"/>
          <p:cNvSpPr>
            <a:spLocks noGrp="1"/>
          </p:cNvSpPr>
          <p:nvPr>
            <p:ph sz="half" idx="1"/>
          </p:nvPr>
        </p:nvSpPr>
        <p:spPr>
          <a:xfrm>
            <a:off x="0" y="1828800"/>
            <a:ext cx="4876800" cy="4876800"/>
          </a:xfrm>
        </p:spPr>
        <p:txBody>
          <a:bodyPr>
            <a:normAutofit fontScale="85000" lnSpcReduction="20000"/>
          </a:bodyPr>
          <a:lstStyle/>
          <a:p>
            <a:pPr>
              <a:buNone/>
            </a:pPr>
            <a:r>
              <a:rPr lang="en-US" dirty="0" smtClean="0"/>
              <a:t>Gauguin had been interested in art since his childhood. In his free time, he began painting. </a:t>
            </a:r>
          </a:p>
          <a:p>
            <a:pPr>
              <a:buNone/>
            </a:pPr>
            <a:r>
              <a:rPr lang="en-US" dirty="0" smtClean="0"/>
              <a:t>He also visited galleries frequently and purchased work by emerging artists. </a:t>
            </a:r>
          </a:p>
          <a:p>
            <a:pPr>
              <a:buNone/>
            </a:pPr>
            <a:endParaRPr lang="en-US" dirty="0" smtClean="0"/>
          </a:p>
          <a:p>
            <a:pPr>
              <a:buNone/>
            </a:pPr>
            <a:r>
              <a:rPr lang="en-US" dirty="0" smtClean="0"/>
              <a:t>Gauguin formed a friendship with artist Camille Pissarro, who introduced him to various other artists. As he progressed in his art, Gauguin rented a studio, and </a:t>
            </a:r>
            <a:r>
              <a:rPr lang="en-US" dirty="0" smtClean="0">
                <a:solidFill>
                  <a:srgbClr val="7030A0"/>
                </a:solidFill>
              </a:rPr>
              <a:t>showed paintings in Impressionist exhibitions held in 1881 and 1882.</a:t>
            </a:r>
          </a:p>
          <a:p>
            <a:pPr>
              <a:buNone/>
            </a:pPr>
            <a:r>
              <a:rPr lang="en-US" dirty="0" smtClean="0"/>
              <a:t>.</a:t>
            </a:r>
            <a:endParaRPr lang="en-US" dirty="0"/>
          </a:p>
        </p:txBody>
      </p:sp>
      <p:pic>
        <p:nvPicPr>
          <p:cNvPr id="17410" name="Picture 2"/>
          <p:cNvPicPr>
            <a:picLocks noGrp="1" noChangeAspect="1" noChangeArrowheads="1"/>
          </p:cNvPicPr>
          <p:nvPr>
            <p:ph sz="half" idx="2"/>
          </p:nvPr>
        </p:nvPicPr>
        <p:blipFill>
          <a:blip r:embed="rId2" cstate="email">
            <a:extLst>
              <a:ext uri="{28A0092B-C50C-407E-A947-70E740481C1C}">
                <a14:useLocalDpi xmlns:a14="http://schemas.microsoft.com/office/drawing/2010/main" val="0"/>
              </a:ext>
            </a:extLst>
          </a:blip>
          <a:stretch>
            <a:fillRect/>
          </a:stretch>
        </p:blipFill>
        <p:spPr bwMode="auto">
          <a:xfrm>
            <a:off x="4800600" y="1295400"/>
            <a:ext cx="4038600" cy="3480070"/>
          </a:xfrm>
          <a:prstGeom prst="rect">
            <a:avLst/>
          </a:prstGeom>
          <a:noFill/>
          <a:ln w="9525">
            <a:noFill/>
            <a:miter lim="800000"/>
            <a:headEnd/>
            <a:tailEnd/>
          </a:ln>
        </p:spPr>
      </p:pic>
      <p:sp>
        <p:nvSpPr>
          <p:cNvPr id="7" name="TextBox 6"/>
          <p:cNvSpPr txBox="1"/>
          <p:nvPr/>
        </p:nvSpPr>
        <p:spPr>
          <a:xfrm>
            <a:off x="5943600" y="4953000"/>
            <a:ext cx="2895600" cy="369332"/>
          </a:xfrm>
          <a:prstGeom prst="rect">
            <a:avLst/>
          </a:prstGeom>
          <a:noFill/>
        </p:spPr>
        <p:txBody>
          <a:bodyPr wrap="square" rtlCol="0">
            <a:spAutoFit/>
          </a:bodyPr>
          <a:lstStyle/>
          <a:p>
            <a:r>
              <a:rPr lang="en-US" dirty="0" smtClean="0"/>
              <a:t>By Camille Pissarro</a:t>
            </a:r>
            <a:endParaRPr lang="en-US" dirty="0"/>
          </a:p>
        </p:txBody>
      </p:sp>
      <p:sp>
        <p:nvSpPr>
          <p:cNvPr id="2" name="TextBox 1"/>
          <p:cNvSpPr txBox="1"/>
          <p:nvPr/>
        </p:nvSpPr>
        <p:spPr>
          <a:xfrm>
            <a:off x="5257800" y="5486400"/>
            <a:ext cx="3581400" cy="1015663"/>
          </a:xfrm>
          <a:prstGeom prst="rect">
            <a:avLst/>
          </a:prstGeom>
          <a:noFill/>
        </p:spPr>
        <p:txBody>
          <a:bodyPr wrap="square" rtlCol="0">
            <a:spAutoFit/>
          </a:bodyPr>
          <a:lstStyle/>
          <a:p>
            <a:r>
              <a:rPr lang="en-US" sz="2000" b="1" dirty="0"/>
              <a:t>Over two summer vacations, he painted with </a:t>
            </a:r>
            <a:r>
              <a:rPr lang="en-US" sz="2000" b="1" dirty="0">
                <a:solidFill>
                  <a:srgbClr val="FF0000"/>
                </a:solidFill>
              </a:rPr>
              <a:t>Pissarro and occasionally Paul </a:t>
            </a:r>
            <a:r>
              <a:rPr lang="en-US" sz="2000" b="1" dirty="0" smtClean="0">
                <a:solidFill>
                  <a:srgbClr val="FF0000"/>
                </a:solidFill>
              </a:rPr>
              <a:t>Cézanne.</a:t>
            </a:r>
            <a:endParaRPr lang="en-US" sz="2000" b="1"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4294967295"/>
          </p:nvPr>
        </p:nvSpPr>
        <p:spPr>
          <a:xfrm>
            <a:off x="0" y="304800"/>
            <a:ext cx="4495800" cy="6324600"/>
          </a:xfrm>
        </p:spPr>
        <p:txBody>
          <a:bodyPr>
            <a:normAutofit fontScale="85000" lnSpcReduction="20000"/>
          </a:bodyPr>
          <a:lstStyle/>
          <a:p>
            <a:pPr>
              <a:buNone/>
            </a:pPr>
            <a:r>
              <a:rPr lang="en-US" dirty="0" smtClean="0"/>
              <a:t>     Paul Gauguin was born in Paris, France to journalist Clovis Gauguin and a half-Peruvian mother.</a:t>
            </a:r>
          </a:p>
          <a:p>
            <a:pPr>
              <a:buNone/>
            </a:pPr>
            <a:r>
              <a:rPr lang="en-US" dirty="0" smtClean="0"/>
              <a:t>     In 1851 the family left Paris for Peru, motivated by the political climate of the period. Clovis died on the voyage, leaving three-year old Paul, his mother and his sister to fend for themselves. </a:t>
            </a:r>
          </a:p>
          <a:p>
            <a:pPr>
              <a:buNone/>
            </a:pPr>
            <a:r>
              <a:rPr lang="en-US" dirty="0" smtClean="0"/>
              <a:t>    They lived for four years in Lima, Peru with Paul's uncle and his family. </a:t>
            </a:r>
          </a:p>
          <a:p>
            <a:pPr>
              <a:buNone/>
            </a:pPr>
            <a:r>
              <a:rPr lang="en-US" dirty="0"/>
              <a:t> </a:t>
            </a:r>
            <a:r>
              <a:rPr lang="en-US" dirty="0" smtClean="0"/>
              <a:t>   The imagery of Peru would later influence Paul in his art. </a:t>
            </a:r>
            <a:endParaRPr lang="en-US" dirty="0"/>
          </a:p>
        </p:txBody>
      </p:sp>
      <p:pic>
        <p:nvPicPr>
          <p:cNvPr id="2051"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419600" y="228600"/>
            <a:ext cx="4523232" cy="6096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681</TotalTime>
  <Words>1224</Words>
  <Application>Microsoft Office PowerPoint</Application>
  <PresentationFormat>On-screen Show (4:3)</PresentationFormat>
  <Paragraphs>92</Paragraphs>
  <Slides>24</Slides>
  <Notes>1</Notes>
  <HiddenSlides>0</HiddenSlides>
  <MMClips>0</MMClips>
  <ScaleCrop>false</ScaleCrop>
  <HeadingPairs>
    <vt:vector size="4" baseType="variant">
      <vt:variant>
        <vt:lpstr>Theme</vt:lpstr>
      </vt:variant>
      <vt:variant>
        <vt:i4>1</vt:i4>
      </vt:variant>
      <vt:variant>
        <vt:lpstr>Slide Titles</vt:lpstr>
      </vt:variant>
      <vt:variant>
        <vt:i4>24</vt:i4>
      </vt:variant>
    </vt:vector>
  </HeadingPairs>
  <TitlesOfParts>
    <vt:vector size="25" baseType="lpstr">
      <vt:lpstr>Office Theme</vt:lpstr>
      <vt:lpstr>“Inspired by the Masters”</vt:lpstr>
      <vt:lpstr>Andrew Wyeth      Kaitlin Shinn</vt:lpstr>
      <vt:lpstr>Edward Hopper        Maggie Smith</vt:lpstr>
      <vt:lpstr>In this Unit:</vt:lpstr>
      <vt:lpstr>    Below is a starting point when considering famous painters to choose from for your report.     </vt:lpstr>
      <vt:lpstr>You will choose an artist after researching famous painters.</vt:lpstr>
      <vt:lpstr>http://www.paul-gauguin.net/</vt:lpstr>
      <vt:lpstr> Pissarro’s influence on Gauguin, Cezanne and other artists of the time</vt:lpstr>
      <vt:lpstr>PowerPoint Presentation</vt:lpstr>
      <vt:lpstr>Early life and influences on Gaugain</vt:lpstr>
      <vt:lpstr>Gauguin’s painting of Van Gogh </vt:lpstr>
      <vt:lpstr>Frustrated by lack of recognition at home and financially destitute,  Gauguin sailed to the tropics in 1891 to escape European civilization and "everything that is artificial and conventional.“ </vt:lpstr>
      <vt:lpstr>PowerPoint Presentation</vt:lpstr>
      <vt:lpstr>His works of that period are full of quasi-religious symbolism and an exoticized view of the inhabitants of Polynesia. </vt:lpstr>
      <vt:lpstr>Gauguin’s classification</vt:lpstr>
      <vt:lpstr>How do artists learn their craft?</vt:lpstr>
      <vt:lpstr>Later painting…notice background and less Impressionist influence</vt:lpstr>
      <vt:lpstr>(L) Early work            (R) Later work</vt:lpstr>
      <vt:lpstr>Both images of children but significantly different in style:</vt:lpstr>
      <vt:lpstr>How did his work evolve?</vt:lpstr>
      <vt:lpstr>Women at rest: How many differences can you point out?</vt:lpstr>
      <vt:lpstr>Strong influence of Peru seen in later work (research Freida Kahlo’s work)</vt:lpstr>
      <vt:lpstr>Which image is your favorite and why?</vt:lpstr>
      <vt:lpstr>Page from his sketchbook</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http://www.paul-gauguin.net/</dc:title>
  <dc:creator>Theresa Mays</dc:creator>
  <cp:lastModifiedBy>Windows User</cp:lastModifiedBy>
  <cp:revision>51</cp:revision>
  <dcterms:created xsi:type="dcterms:W3CDTF">2010-12-29T14:46:41Z</dcterms:created>
  <dcterms:modified xsi:type="dcterms:W3CDTF">2011-08-22T20:55:16Z</dcterms:modified>
</cp:coreProperties>
</file>