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4"/>
  </p:handoutMasterIdLst>
  <p:sldIdLst>
    <p:sldId id="256" r:id="rId2"/>
    <p:sldId id="260" r:id="rId3"/>
    <p:sldId id="261" r:id="rId4"/>
    <p:sldId id="262" r:id="rId5"/>
    <p:sldId id="263" r:id="rId6"/>
    <p:sldId id="276" r:id="rId7"/>
    <p:sldId id="277" r:id="rId8"/>
    <p:sldId id="264" r:id="rId9"/>
    <p:sldId id="258" r:id="rId10"/>
    <p:sldId id="266" r:id="rId11"/>
    <p:sldId id="267" r:id="rId12"/>
    <p:sldId id="265" r:id="rId13"/>
    <p:sldId id="269" r:id="rId14"/>
    <p:sldId id="272" r:id="rId15"/>
    <p:sldId id="289" r:id="rId16"/>
    <p:sldId id="287" r:id="rId17"/>
    <p:sldId id="273" r:id="rId18"/>
    <p:sldId id="275" r:id="rId19"/>
    <p:sldId id="290" r:id="rId20"/>
    <p:sldId id="286" r:id="rId21"/>
    <p:sldId id="288" r:id="rId22"/>
    <p:sldId id="278" r:id="rId23"/>
    <p:sldId id="279" r:id="rId24"/>
    <p:sldId id="280" r:id="rId25"/>
    <p:sldId id="281" r:id="rId26"/>
    <p:sldId id="284" r:id="rId27"/>
    <p:sldId id="285" r:id="rId28"/>
    <p:sldId id="268" r:id="rId29"/>
    <p:sldId id="270" r:id="rId30"/>
    <p:sldId id="257" r:id="rId31"/>
    <p:sldId id="271" r:id="rId32"/>
    <p:sldId id="291" r:id="rId3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660"/>
  </p:normalViewPr>
  <p:slideViewPr>
    <p:cSldViewPr>
      <p:cViewPr varScale="1">
        <p:scale>
          <a:sx n="73" d="100"/>
          <a:sy n="73" d="100"/>
        </p:scale>
        <p:origin x="-1086"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1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C30F4888-9AB6-4949-90EC-C4340B31F590}" type="datetimeFigureOut">
              <a:rPr lang="en-US" smtClean="0"/>
              <a:t>10/14/2011</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72D60C87-415F-4B5F-B688-476E04B77C0D}" type="slidenum">
              <a:rPr lang="en-US" smtClean="0"/>
              <a:t>‹#›</a:t>
            </a:fld>
            <a:endParaRPr lang="en-US"/>
          </a:p>
        </p:txBody>
      </p:sp>
    </p:spTree>
    <p:extLst>
      <p:ext uri="{BB962C8B-B14F-4D97-AF65-F5344CB8AC3E}">
        <p14:creationId xmlns:p14="http://schemas.microsoft.com/office/powerpoint/2010/main" val="1116020945"/>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ax="32767" units="in"/>
          <inkml:channel name="Y" type="integer" max="32767" units="in"/>
          <inkml:channel name="F" type="integer" max="32767" units="dev"/>
        </inkml:traceFormat>
        <inkml:channelProperties>
          <inkml:channelProperty channel="X" name="resolution" value="3971.75757" units="1/in"/>
          <inkml:channelProperty channel="Y" name="resolution" value="5295.24854" units="1/in"/>
          <inkml:channelProperty channel="F" name="resolution" value="0" units="1/dev"/>
        </inkml:channelProperties>
      </inkml:inkSource>
      <inkml:timestamp xml:id="ts0" timeString="2011-10-07T20:17:19.464"/>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7CE243F0-4249-4D58-9E51-DBD0EF12CD9D}" emma:medium="tactile" emma:mode="ink">
          <msink:context xmlns:msink="http://schemas.microsoft.com/ink/2010/main" type="writingRegion" rotatedBoundingBox="4715,10552 4859,10552 4859,10629 4715,10629"/>
        </emma:interpretation>
      </emma:emma>
    </inkml:annotationXML>
    <inkml:traceGroup>
      <inkml:annotationXML>
        <emma:emma xmlns:emma="http://www.w3.org/2003/04/emma" version="1.0">
          <emma:interpretation id="{F45CE30D-34E6-4049-9ABE-0515C3FE181B}" emma:medium="tactile" emma:mode="ink">
            <msink:context xmlns:msink="http://schemas.microsoft.com/ink/2010/main" type="paragraph" rotatedBoundingBox="4715,10552 4859,10552 4859,10629 4715,10629" alignmentLevel="1"/>
          </emma:interpretation>
        </emma:emma>
      </inkml:annotationXML>
      <inkml:traceGroup>
        <inkml:annotationXML>
          <emma:emma xmlns:emma="http://www.w3.org/2003/04/emma" version="1.0">
            <emma:interpretation id="{9E28D655-9FC8-4866-9A4E-300D1353C8BD}" emma:medium="tactile" emma:mode="ink">
              <msink:context xmlns:msink="http://schemas.microsoft.com/ink/2010/main" type="line" rotatedBoundingBox="4715,10552 4859,10552 4859,10629 4715,10629"/>
            </emma:interpretation>
          </emma:emma>
        </inkml:annotationXML>
        <inkml:traceGroup>
          <inkml:annotationXML>
            <emma:emma xmlns:emma="http://www.w3.org/2003/04/emma" version="1.0">
              <emma:interpretation id="{EE3FAAC3-3050-42B7-BA1A-265224188174}" emma:medium="tactile" emma:mode="ink">
                <msink:context xmlns:msink="http://schemas.microsoft.com/ink/2010/main" type="inkWord" rotatedBoundingBox="4715,10552 4859,10552 4859,10629 4715,10629"/>
              </emma:interpretation>
              <emma:one-of disjunction-type="recognition" id="oneOf0">
                <emma:interpretation id="interp0" emma:lang="en-US" emma:confidence="0">
                  <emma:literal>,</emma:literal>
                </emma:interpretation>
                <emma:interpretation id="interp1" emma:lang="en-US" emma:confidence="0">
                  <emma:literal>•</emma:literal>
                </emma:interpretation>
                <emma:interpretation id="interp2" emma:lang="en-US" emma:confidence="0">
                  <emma:literal>/</emma:literal>
                </emma:interpretation>
                <emma:interpretation id="interp3" emma:lang="en-US" emma:confidence="0">
                  <emma:literal>I</emma:literal>
                </emma:interpretation>
                <emma:interpretation id="interp4" emma:lang="en-US" emma:confidence="0">
                  <emma:literal>.</emma:literal>
                </emma:interpretation>
              </emma:one-of>
            </emma:emma>
          </inkml:annotationXML>
          <inkml:trace contextRef="#ctx0" brushRef="#br0">144 0 3483,'-74'70'2967,"39"-63"-1677,9-21-1419,17-7-4902</inkml:trace>
        </inkml:traceGroup>
      </inkml:traceGroup>
    </inkml:traceGroup>
  </inkml:traceGroup>
</inkml:ink>
</file>

<file path=ppt/ink/ink10.xml><?xml version="1.0" encoding="utf-8"?>
<inkml:ink xmlns:inkml="http://www.w3.org/2003/InkML">
  <inkml:definitions>
    <inkml:context xml:id="ctx0">
      <inkml:inkSource xml:id="inkSrc0">
        <inkml:traceFormat>
          <inkml:channel name="X" type="integer" max="32767" units="in"/>
          <inkml:channel name="Y" type="integer" max="32767" units="in"/>
          <inkml:channel name="F" type="integer" max="32767" units="dev"/>
        </inkml:traceFormat>
        <inkml:channelProperties>
          <inkml:channelProperty channel="X" name="resolution" value="3971.75757" units="1/in"/>
          <inkml:channelProperty channel="Y" name="resolution" value="5295.24854" units="1/in"/>
          <inkml:channelProperty channel="F" name="resolution" value="0" units="1/dev"/>
        </inkml:channelProperties>
      </inkml:inkSource>
      <inkml:timestamp xml:id="ts0" timeString="2011-10-07T20:30:30.699"/>
    </inkml:context>
    <inkml:brush xml:id="br0">
      <inkml:brushProperty name="width" value="0.06667" units="cm"/>
      <inkml:brushProperty name="height" value="0.06667" units="cm"/>
      <inkml:brushProperty name="color" value="#ED1C24"/>
      <inkml:brushProperty name="fitToCurve" value="1"/>
    </inkml:brush>
  </inkml:definitions>
  <inkml:traceGroup>
    <inkml:annotationXML>
      <emma:emma xmlns:emma="http://www.w3.org/2003/04/emma" version="1.0">
        <emma:interpretation id="{66494617-6156-4508-A994-68EF5039D95A}" emma:medium="tactile" emma:mode="ink">
          <msink:context xmlns:msink="http://schemas.microsoft.com/ink/2010/main" type="inkDrawing" rotatedBoundingBox="18304,7513 18926,6735 18978,6776 18356,7554" semanticType="callout" shapeName="Other"/>
        </emma:interpretation>
      </emma:emma>
    </inkml:annotationXML>
    <inkml:trace contextRef="#ctx0" brushRef="#br0">-5 809 516,'0'0'1032,"0"0"0,0-18-258,0 18 129,0 0-129,0 0 0,4-18-129,-4 18 258,14-15-516,-14 15 129,22-20-129,-22 20 129,24-23-258,-24 23 258,22-26-129,-22 26 0,22-25 0,-22 25-129,21-26 129,-21 26-129,18-26 0,-18 26 0,23-24 0,-23 24 0,17-28 0,-17 28-129,20-24 258,-20 24-258,21-23 0,-21 23 0,20-26 129,-20 26-129,20-24 0,-20 24 0,21-27 129,-21 27-129,21-28 0,-21 28 0,24-30 0,-24 30 0,25-30-129,-25 30 129,28-27-129,-28 27 129,28-26-129,-28 26 129,23-23-129,-23 23 129,23-19 129,-23 19-129,18-20 0,-18 20-129,16-16 129,-16 16 0,12-17 0,-12 17 0,12-16-129,-12 16 129,11-21 0,-11 21-129,10-21 129,-10 21 0,11-28-129,-11 28 129,10-30-129,-10 30 129,12-24-258,-12 24 258,4-24-258,-4 24 0,0 0 0,5-21 129,-5 21-129,0 0 0,0 0 0,2-15-129,-2 15-258,0 0-516,0 0-516,0 0-1161,0 0-1161,0 0-516</inkml:trace>
  </inkml:traceGroup>
</inkml:ink>
</file>

<file path=ppt/ink/ink2.xml><?xml version="1.0" encoding="utf-8"?>
<inkml:ink xmlns:inkml="http://www.w3.org/2003/InkML">
  <inkml:definitions>
    <inkml:context xml:id="ctx0">
      <inkml:inkSource xml:id="inkSrc0">
        <inkml:traceFormat>
          <inkml:channel name="X" type="integer" max="32767" units="in"/>
          <inkml:channel name="Y" type="integer" max="32767" units="in"/>
          <inkml:channel name="F" type="integer" max="32767" units="dev"/>
        </inkml:traceFormat>
        <inkml:channelProperties>
          <inkml:channelProperty channel="X" name="resolution" value="3971.75757" units="1/in"/>
          <inkml:channelProperty channel="Y" name="resolution" value="5295.24854" units="1/in"/>
          <inkml:channelProperty channel="F" name="resolution" value="0" units="1/dev"/>
        </inkml:channelProperties>
      </inkml:inkSource>
      <inkml:timestamp xml:id="ts0" timeString="2011-10-07T20:30:17.058"/>
    </inkml:context>
    <inkml:brush xml:id="br0">
      <inkml:brushProperty name="width" value="0.06667" units="cm"/>
      <inkml:brushProperty name="height" value="0.06667" units="cm"/>
      <inkml:brushProperty name="color" value="#ED1C24"/>
      <inkml:brushProperty name="fitToCurve" value="1"/>
    </inkml:brush>
  </inkml:definitions>
  <inkml:traceGroup>
    <inkml:annotationXML>
      <emma:emma xmlns:emma="http://www.w3.org/2003/04/emma" version="1.0">
        <emma:interpretation id="{87F8E66E-F8AD-4072-BDD2-579BF3D3D800}" emma:medium="tactile" emma:mode="ink">
          <msink:context xmlns:msink="http://schemas.microsoft.com/ink/2010/main" type="inkDrawing" rotatedBoundingBox="7640,10348 18754,6904 18982,7642 7868,11086" semanticType="callout" shapeName="Other"/>
        </emma:interpretation>
      </emma:emma>
    </inkml:annotationXML>
    <inkml:trace contextRef="#ctx0" brushRef="#br0">-12308 3854 516,'160'-46'645,"-79"22"0,-81 24-258,0 0-387,164-46 0,-78 25-258,-1 2-129,-12 2 645,0 1-129,2-2 129,0 0-258,-1-3 129,3 2-129,3-3 0,-5 3 129,3-1-129,0 4 129,0-1 0,3 2-129,-1 2 387,-2 1-387,2-1 258,-4-5-129,-1 4 0,-2-4-129,-1 5 387,-1-5-387,-2 6 0,-5-3 129,1 0-129,-4 3 0,3 2 0,-2-3-129,-1 1 129,0-2 0,6-1 0,-2 1 0,2 1 0,4-2 0,0 3 0,2-1 0,0 1 0,-1-3 0,-1 2 0,0-1 0,1-2 0,-6-2 0,3 1 0,-3-2 129,1-3-129,2 3 0,2-1 0,-3 0 0,3 2 0,3-1 0,1 1 0,-1 0 0,2 1 0,-1 0 0,2-1 0,-2 0 0,4-2 0,-1-1 0,0 2 0,2-2 0,0 2 0,4 1 0,-3 0 0,0-1 0,-2 2 0,0-1 0,1 2 0,-4-1 0,-2-1 0,1-2 0,-1 3 0,-3 0 0,1-3 0,-1 0 129,-2 4-129,6-6 0,-2 5 0,2-2 129,0-2-129,1 3 0,1-2 0,-2 2 258,-1-2-258,0 0 0,-4 2 129,-4-2-129,0 2 129,-3-3-129,-4 3 129,-2-1-129,1 1 129,-1 2-129,-3-1 0,-1 5 0,1-4 0,3 1 0,-3-1 129,1 2-129,0-2 0,1 2 0,-2-1 0,-1 2 258,1-4-258,-3 3 0,3-2 0,0 2 129,1-1-129,-1 1 0,0-1 0,-2 2 0,0-6 0,-1 3 129,-2-2 0,-1 1-129,-4 1 129,0-2 129,3 4-258,0-3 129,0 3 129,-1-4-258,3 5 129,-3-2-129,2-2 0,1 1 0,-3-3 0,-2 4 129,3-3-129,-4 2 0,-1-2 0,2-3 0,-1 3 0,-1 0 0,-1-1 0,0 3 0,-2-2 0,0-1 0,1 1 0,-2-1 0,-1 1 258,0 2-258,0-3 0,0-1 129,4 4-129,0-5 0,-3 2 129,3 1 0,0-4 0,1 2 129,0-3-129,-1 3 0,-1 0 0,-3-3 0,4 2 0,-6 0 129,1 3-258,-1-1 129,-2-1 0,1 0-129,-2 2 129,2 0-129,-1 0 129,2 2-129,1-2 0,-4 0 129,2-1-129,0 1 258,-1-2-258,-5 2 129,5-2 0,-7 1 0,2 0 0,-1-2 0,0 3 129,-2-3-129,2 1-129,3 0 129,0-3-129,-2 1 129,0-1-129,5-1 0,-3 3 129,1-3-129,3 3 0,-4-3 0,1 2 0,-3 1 0,4 3 0,-10 0 129,-1 4-129,-5 1 129,-16 13-129,17-22 258,-17 22-129,7-15 0,-7 15 0,0-16 0,0 16-129,-1-15 129,1 15-129,-6-15 129,6 15-129,-7-17 0,7 17 0,0 0 0,-9-20 0,9 20 258,0 0-258,-12-21 0,12 21 0,0 0 0,-12-19 0,12 19 0,0 0 0,-10-17-258,10 17 258,0 0-129,0 0 0,-2-16 0,2 16-129,0 0-129,0 0 0,0 0 0,0 0-258,0 0 0,8-13 387,-8 13-1677,30-7-1677,-23-12 258</inkml:trace>
  </inkml:traceGroup>
</inkml:ink>
</file>

<file path=ppt/ink/ink3.xml><?xml version="1.0" encoding="utf-8"?>
<inkml:ink xmlns:inkml="http://www.w3.org/2003/InkML">
  <inkml:definitions>
    <inkml:context xml:id="ctx0">
      <inkml:inkSource xml:id="inkSrc0">
        <inkml:traceFormat>
          <inkml:channel name="X" type="integer" max="32767" units="in"/>
          <inkml:channel name="Y" type="integer" max="32767" units="in"/>
          <inkml:channel name="F" type="integer" max="32767" units="dev"/>
        </inkml:traceFormat>
        <inkml:channelProperties>
          <inkml:channelProperty channel="X" name="resolution" value="3971.75757" units="1/in"/>
          <inkml:channelProperty channel="Y" name="resolution" value="5295.24854" units="1/in"/>
          <inkml:channelProperty channel="F" name="resolution" value="0" units="1/dev"/>
        </inkml:channelProperties>
      </inkml:inkSource>
      <inkml:timestamp xml:id="ts0" timeString="2011-10-07T20:30:57.405"/>
    </inkml:context>
    <inkml:brush xml:id="br0">
      <inkml:brushProperty name="width" value="0.06667" units="cm"/>
      <inkml:brushProperty name="height" value="0.06667" units="cm"/>
      <inkml:brushProperty name="color" value="#ED1C24"/>
      <inkml:brushProperty name="fitToCurve" value="1"/>
    </inkml:brush>
  </inkml:definitions>
  <inkml:traceGroup>
    <inkml:annotationXML>
      <emma:emma xmlns:emma="http://www.w3.org/2003/04/emma" version="1.0">
        <emma:interpretation id="{DA08CFF1-CCE0-4F42-87D0-26A5F0876DF4}" emma:medium="tactile" emma:mode="ink">
          <msink:context xmlns:msink="http://schemas.microsoft.com/ink/2010/main" type="inkDrawing" rotatedBoundingBox="21262,5499 24700,8261 22397,11128 18959,8366" semanticType="callout" shapeName="Other">
            <msink:sourceLink direction="with" ref="{F2179B55-5C28-4A3C-BA26-0FB14A0454DF}"/>
          </msink:context>
        </emma:interpretation>
      </emma:emma>
    </inkml:annotationXML>
    <inkml:trace contextRef="#ctx0" brushRef="#br0">0-3 645,'11'0'1032,"-11"0"0,13 17-129,-13-17 129,13 20 0,-13-20-258,21 23 0,-21-23-258,31 16 0,-15-11-129,5 1 129,0-1-258,5-1-129,-1-1 258,-1 0-258,3 0 0,-3 0-129,2 2 129,-3 3-129,-2-2 129,0 5-129,0-6 258,-1 5-129,-3-1-129,5 1 129,-3-2-129,3-1 0,-3-2 129,3 3-129,-1-2 129,0 1-129,5 1 129,-2 1-129,-1-3 0,2 1 129,-1 0-129,3-2 0,0 0 0,1-2 258,-4 4-258,3-4 0,-1 2 0,1 2 0,-3-1 0,1 1 0,2 1 0,-4 1 0,3-4 0,-2 2 0,-2-2 0,2 1 0,-1-1 0,3 0 0,-5 2 0,3-5 0,-1 2 0,4 1 0,-2-1 0,-1 1 0,0 0 0,2 1 0,1-1 0,-3 0 0,3 2 0,-5 0 0,3 0 129,0 0-129,-1 0 0,2 0 0,-4 0 0,2-2 0,-1 2 0,4-1 0,-4-1 0,-1 0 0,3-2 0,-1 0 0,3-3 0,-3 0 0,3 0 0,0 0 0,-3 0 0,0 0 0,-3 1 0,0 4 0,-2 0 0,-19-5 0,25 13 0,-25-13 0,21 7 0,-21-7 0,25 8 0,-25-8 0,24 6 0,-9-2 0,1-4 129,4 2-129,0-1 0,1 1 0,3-1 0,-1-1 0,4 2 0,-1-2 0,3 0 0,-1 0 0,0 0 129,2 0-129,-4 0 0,2 0 0,0 0 0,-1 0 0,2 0 0,-2 0 0,0 0 0,1 3 0,0 1 0,-2 2 0,2-4 0,-2 7 0,-1-3 0,-1 1 0,2 0 0,-4 1 0,0-2 0,0 4 0,0-3 0,0-2 0,4 2 0,-3-3 0,1-1 0,1 0 0,1-2 0,-1-1 0,-1 4 0,-1 1 0,-2-2 0,-1 2 0,-3 2 0,0-1-129,-17-6 129,26 17 0,-26-17 0,19 22 0,-19-22 0,20 15 0,-20-15 0,17 15 0,-17-15 129,23 10-129,-23-10 0,27 12-129,-27-12 129,28 8 0,-11-3 0,-17-5 0,34 11 0,-34-11 129,30 10-129,-30-10 0,33 9 0,-16-3 0,-17-6 0,34 9 0,-34-9 0,32 10 0,-15-4 129,0 2-129,-17-8 0,29 14 0,-29-14 0,27 16 0,-27-16 0,24 14 0,-24-14 0,25 10 129,-25-10-129,26 12 0,-26-12 0,27 12 0,-27-12 0,24 13 0,-24-13 0,27 13 0,-27-13 0,20 14 0,-20-14 0,18 14 0,-18-14 0,20 7 0,-20-7 0,18 13 0,-18-13 0,19 11 0,-19-11 0,20 11 0,-20-11 0,17 17 0,-17-17 0,14 18 0,-14-18 0,12 17 129,-12-17-129,16 18 0,-16-18 0,18 17 0,-18-17 0,22 20 0,-22-20 0,21 23 0,-21-23 0,21 26 0,-21-26 0,17 31 0,-17-31 0,19 26-129,-19-26 129,15 28 0,-15-28 0,12 29 0,-5-11 0,-2 0 0,1 1 0,0 1 0,1 1 0,-3 0 0,2 0 0,1 1 0,-3-1 0,3 1 0,-3-2 0,2 0 0,-3 2 0,3-1 0,-1 1 0,1-4 0,-3 6 0,1 1 0,-3-1 0,1 2 0,-2-1 0,0 4 0,0 0 0,-2-2 0,-5 1 0,0-3 0,-1 2 0,-4 0 0,1-1 0,-6 0 0,1-2 0,2 2 0,-3-3 0,-3 0 0,1-2 0,0 1 129,-1-3-129,2 2 0,2-1 0,-2-2 0,-1 4 0,2-7 0,-1 4 0,1-4 0,-4 3 0,2 3-129,-3-6 129,0 3 0,4 1 0,-2 1-129,-1-1 129,2 5 0,1-2 0,-2-2 0,0 1 0,5-2 0,-5 4 0,1-3 0,0 1 0,-4 0 0,2 0 129,-5-2-129,-1 4 0,0-1 0,0 0 129,-1 3-129,-2-2 0,6 1 258,-4 1-258,1 3 129,3-2 0,-2 0 0,-2 0 0,4 1 0,-5 0 0,3-2 129,-4 0-129,-1 4 0,-3-4 0,0 4 0,-5 0 0,0 1 0,-3 0 129,-3 1 0,-2 2 0,1 4-129,-8 2 129,4 4-129,-5 2 0,4 0 0,-3 3 258,-3 2-387,-1 0 129,0 2 0,1-3-129,-1 0 129,0-6 0,1 1 0,2-4-129,5-6 129,7-4-129,0-5 0,8-3-129,2-5-129,9-2-129,4-12-387,20-3-387,-21 7-645,21-7-1935,0 0-1032,0-23 517</inkml:trace>
  </inkml:traceGroup>
</inkml:ink>
</file>

<file path=ppt/ink/ink4.xml><?xml version="1.0" encoding="utf-8"?>
<inkml:ink xmlns:inkml="http://www.w3.org/2003/InkML">
  <inkml:definitions>
    <inkml:context xml:id="ctx0">
      <inkml:inkSource xml:id="inkSrc0">
        <inkml:traceFormat>
          <inkml:channel name="X" type="integer" max="32767" units="in"/>
          <inkml:channel name="Y" type="integer" max="32767" units="in"/>
          <inkml:channel name="F" type="integer" max="32767" units="dev"/>
        </inkml:traceFormat>
        <inkml:channelProperties>
          <inkml:channelProperty channel="X" name="resolution" value="3971.75757" units="1/in"/>
          <inkml:channelProperty channel="Y" name="resolution" value="5295.24854" units="1/in"/>
          <inkml:channelProperty channel="F" name="resolution" value="0" units="1/dev"/>
        </inkml:channelProperties>
      </inkml:inkSource>
      <inkml:timestamp xml:id="ts0" timeString="2011-10-07T20:30:38.343"/>
    </inkml:context>
    <inkml:brush xml:id="br0">
      <inkml:brushProperty name="width" value="0.06667" units="cm"/>
      <inkml:brushProperty name="height" value="0.06667" units="cm"/>
      <inkml:brushProperty name="color" value="#ED1C24"/>
      <inkml:brushProperty name="fitToCurve" value="1"/>
    </inkml:brush>
  </inkml:definitions>
  <inkml:traceGroup>
    <inkml:annotationXML>
      <emma:emma xmlns:emma="http://www.w3.org/2003/04/emma" version="1.0">
        <emma:interpretation id="{A8D6470B-775C-488F-B48B-FA4015A93522}" emma:medium="tactile" emma:mode="ink">
          <msink:context xmlns:msink="http://schemas.microsoft.com/ink/2010/main" type="inkDrawing" rotatedBoundingBox="18922,6385 19364,6863 19321,6902 18879,6424" semanticType="callout" shapeName="Other">
            <msink:sourceLink direction="with" ref="{E1783803-9D12-422B-A9F0-9629CD7FA553}"/>
          </msink:context>
        </emma:interpretation>
      </emma:emma>
    </inkml:annotationXML>
    <inkml:trace contextRef="#ctx0" brushRef="#br0">555-307 1032,'-16'-10'2580,"16"10"-387,10 0-258,-10 0-387,26 14-516,-5 4 0,2 0-258,6 6 0,1 2-258,4 5 0,-4-1-129,5 1 129,-5-2 0,1 2-258,-5 2 129,-4-2-258,0-2 258,-5 1-258,0-1 0,-6-8-258,-1 3 0,-3-9-258,-7-15-129,4 21-387,-4-21-258,0 0-516,0 0-1161,0 0-1419,0 0 129</inkml:trace>
  </inkml:traceGroup>
</inkml:ink>
</file>

<file path=ppt/ink/ink5.xml><?xml version="1.0" encoding="utf-8"?>
<inkml:ink xmlns:inkml="http://www.w3.org/2003/InkML">
  <inkml:definitions>
    <inkml:context xml:id="ctx0">
      <inkml:inkSource xml:id="inkSrc0">
        <inkml:traceFormat>
          <inkml:channel name="X" type="integer" max="32767" units="in"/>
          <inkml:channel name="Y" type="integer" max="32767" units="in"/>
          <inkml:channel name="F" type="integer" max="32767" units="dev"/>
        </inkml:traceFormat>
        <inkml:channelProperties>
          <inkml:channelProperty channel="X" name="resolution" value="3971.75757" units="1/in"/>
          <inkml:channelProperty channel="Y" name="resolution" value="5295.24854" units="1/in"/>
          <inkml:channelProperty channel="F" name="resolution" value="0" units="1/dev"/>
        </inkml:channelProperties>
      </inkml:inkSource>
      <inkml:timestamp xml:id="ts0" timeString="2011-10-07T20:30:32.337"/>
    </inkml:context>
    <inkml:brush xml:id="br0">
      <inkml:brushProperty name="width" value="0.06667" units="cm"/>
      <inkml:brushProperty name="height" value="0.06667" units="cm"/>
      <inkml:brushProperty name="color" value="#ED1C24"/>
      <inkml:brushProperty name="fitToCurve" value="1"/>
    </inkml:brush>
  </inkml:definitions>
  <inkml:traceGroup>
    <inkml:annotationXML>
      <emma:emma xmlns:emma="http://www.w3.org/2003/04/emma" version="1.0">
        <emma:interpretation id="{5FAC31C2-825B-4455-80F4-3A3EB552782B}" emma:medium="tactile" emma:mode="ink">
          <msink:context xmlns:msink="http://schemas.microsoft.com/ink/2010/main" type="inkDrawing" rotatedBoundingBox="18926,6638 19730,6682 19723,6808 18920,6763" semanticType="callout" shapeName="Other">
            <msink:sourceLink direction="from" ref="{F2179B55-5C28-4A3C-BA26-0FB14A0454DF}"/>
          </msink:context>
        </emma:interpretation>
      </emma:emma>
    </inkml:annotationXML>
    <inkml:trace contextRef="#ctx0" brushRef="#br0">1377 52 516,'-21'-10'1290,"21"10"-129,-26-13-129,26 13-129,-24-7 129,24 7 0,-27-5-258,9 2 129,-4-3-258,3 5 129,-6-4-387,3 2 258,-5-3-258,3 3 258,-5-3-258,7 4 129,-5-5-129,7 4 129,-1-1-258,2 1 129,-1 0-129,20 3 0,-32-5 0,32 5-129,-30-5 0,30 5 0,-30-1 0,30 1 0,-27-4 0,27 4 0,-24-2-129,24 2 258,-24-3-129,24 3 0,-20-4 0,20 4-129,-15-3 129,15 3 0,0 0 0,0 0-129,-19-7 129,19 7 0,0 0-129,0 0 129,0 0 0,0 0-129,0 0 129,0 0-129,0 0 129,0 0-129,0 0 129,-15-8-129,15 8 0,0 0 258,0 0-258,0 0 0,0 0 129,0 0-129,-20-9 0,20 9 0,0 0 129,0 0-258,0 0 129,0 0 0,0 0 0,0 0-129,0 0 129,0 0-258,0 0 258,0 0-129,0 0 129,0 0-129,0 0 129,-16 0-129,16 0 129,0 0-129,-7 12 129,7-12-129,-8 19 129,8-19 0,-19 21 129,19-21-129,-21 21 129,21-21-129,-24 21 129,24-21-129,-24 16 258,24-16-258,-17 8-129,17-8 129,0 0-129,0 0 129,0 0-129,0 0 129,0 0-129,0 0 129,10 0-258,-10 0 258,18-1-129,-18 1 129,19-8-129,-19 8 0,0 0-387,15-12-258,-15 12-516,0 0-2064,16-3-774,4-2-387</inkml:trace>
  </inkml:traceGroup>
</inkml:ink>
</file>

<file path=ppt/ink/ink6.xml><?xml version="1.0" encoding="utf-8"?>
<inkml:ink xmlns:inkml="http://www.w3.org/2003/InkML">
  <inkml:definitions>
    <inkml:context xml:id="ctx0">
      <inkml:inkSource xml:id="inkSrc0">
        <inkml:traceFormat>
          <inkml:channel name="X" type="integer" max="32767" units="in"/>
          <inkml:channel name="Y" type="integer" max="32767" units="in"/>
          <inkml:channel name="F" type="integer" max="32767" units="dev"/>
        </inkml:traceFormat>
        <inkml:channelProperties>
          <inkml:channelProperty channel="X" name="resolution" value="3971.75757" units="1/in"/>
          <inkml:channelProperty channel="Y" name="resolution" value="5295.24854" units="1/in"/>
          <inkml:channelProperty channel="F" name="resolution" value="0" units="1/dev"/>
        </inkml:channelProperties>
      </inkml:inkSource>
      <inkml:timestamp xml:id="ts0" timeString="2011-10-07T20:30:41.728"/>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E1783803-9D12-422B-A9F0-9629CD7FA553}" emma:medium="tactile" emma:mode="ink">
          <msink:context xmlns:msink="http://schemas.microsoft.com/ink/2010/main" type="inkDrawing" rotatedBoundingBox="19003,6649 19241,6674 19224,6842 18986,6817" shapeName="Other">
            <msink:destinationLink direction="with" ref="{A8D6470B-775C-488F-B48B-FA4015A93522}"/>
            <msink:destinationLink direction="with" ref="{2CFA3A45-B233-4234-95B8-B20FC76CBD89}"/>
          </msink:context>
        </emma:interpretation>
      </emma:emma>
    </inkml:annotationXML>
    <inkml:trace contextRef="#ctx0" brushRef="#br0">752 15 258,'-7'-15'2451,"7"15"-387,0 0-516,0 0 129,0 0-387,0 0-129,0 0-129,0 0-129,0 0 129,-16 8-258,16-8-129,0 21 0,0-21-258,0 24-258,0-24 387,7 24-258,-7-24 0,20 18 0,-20-18 129,23 0-129,-23 0-129,22-18 387,-16 1-387,-6 17 258,10-37-258,-7 21 0,-3-7 0,-10 7-129,10 16 258,-27-26-129,7 16 0,2 4-129,-1 2 129,-1 4-129,3 0 129,17 0-129,-25 13 0,25-13 0,-13 23 0,13-23 0,0 23 129,0-23-129,14 19 0,5-14 0,-2-2 0,4-3 129,-1 0-129,0 0 129,-3-3-129,-2-3 0,-15 6 258,0 0-129,15-24 0,-15 24 0,0 0 129,0-18-129,0 18 129,0 0-129,-17-13-129,17 13 129,-19 0-129,19 0 0,0 0-129,-17 15 129,17-15-129,0 19 129,0-19 0,10 17-258,-10-17 258,27 7 0,-27-7 0,28 0 0,-28 0 0,29-12 0,-29 12 0,24-16 258,-24 16-258,0 0 0,18-17 129,-18 17-129,0 0 129,0 0-129,0 0 0,-11 2 0,11-2 0,-21 15-258,21-15-129,-25 21 0,20-5-645,-11-13-1161,16-3-1806,0 0-903,0 0-258</inkml:trace>
  </inkml:traceGroup>
</inkml:ink>
</file>

<file path=ppt/ink/ink7.xml><?xml version="1.0" encoding="utf-8"?>
<inkml:ink xmlns:inkml="http://www.w3.org/2003/InkML">
  <inkml:definitions>
    <inkml:context xml:id="ctx0">
      <inkml:inkSource xml:id="inkSrc0">
        <inkml:traceFormat>
          <inkml:channel name="X" type="integer" max="32767" units="in"/>
          <inkml:channel name="Y" type="integer" max="32767" units="in"/>
          <inkml:channel name="F" type="integer" max="32767" units="dev"/>
        </inkml:traceFormat>
        <inkml:channelProperties>
          <inkml:channelProperty channel="X" name="resolution" value="3971.75757" units="1/in"/>
          <inkml:channelProperty channel="Y" name="resolution" value="5295.24854" units="1/in"/>
          <inkml:channelProperty channel="F" name="resolution" value="0" units="1/dev"/>
        </inkml:channelProperties>
      </inkml:inkSource>
      <inkml:timestamp xml:id="ts0" timeString="2011-10-07T20:30:37.953"/>
    </inkml:context>
    <inkml:brush xml:id="br0">
      <inkml:brushProperty name="width" value="0.06667" units="cm"/>
      <inkml:brushProperty name="height" value="0.06667" units="cm"/>
      <inkml:brushProperty name="color" value="#ED1C24"/>
      <inkml:brushProperty name="fitToCurve" value="1"/>
    </inkml:brush>
  </inkml:definitions>
  <inkml:traceGroup>
    <inkml:annotationXML>
      <emma:emma xmlns:emma="http://www.w3.org/2003/04/emma" version="1.0">
        <emma:interpretation id="{2CFA3A45-B233-4234-95B8-B20FC76CBD89}" emma:medium="tactile" emma:mode="ink">
          <msink:context xmlns:msink="http://schemas.microsoft.com/ink/2010/main" type="inkDrawing" rotatedBoundingBox="19035,6930 19299,6372 19346,6394 19083,6952" semanticType="callout" shapeName="Other">
            <msink:sourceLink direction="with" ref="{E1783803-9D12-422B-A9F0-9629CD7FA553}"/>
          </msink:context>
        </emma:interpretation>
      </emma:emma>
    </inkml:annotationXML>
    <inkml:trace contextRef="#ctx0" brushRef="#br0">973-352 774,'0'0'3225,"0"0"-774,0 0-516,0 0-387,0 0-387,-20 17-129,17 5-129,-5-4-129,2 15-129,-7 1 0,1 9-129,-5 7 0,-6 0 0,3 1-129,-4 3-258,3-6 129,-2-5-129,2-9 129,2-3-258,4-16 129,15-15-387,-16 16 0,16-16-129,0 0-387,-7-12-258,7 12-645,0-20-387,0 20-1161,11-18-903,-11-3 1</inkml:trace>
  </inkml:traceGroup>
</inkml:ink>
</file>

<file path=ppt/ink/ink8.xml><?xml version="1.0" encoding="utf-8"?>
<inkml:ink xmlns:inkml="http://www.w3.org/2003/InkML">
  <inkml:definitions>
    <inkml:context xml:id="ctx0">
      <inkml:inkSource xml:id="inkSrc0">
        <inkml:traceFormat>
          <inkml:channel name="X" type="integer" max="32767" units="in"/>
          <inkml:channel name="Y" type="integer" max="32767" units="in"/>
          <inkml:channel name="F" type="integer" max="32767" units="dev"/>
        </inkml:traceFormat>
        <inkml:channelProperties>
          <inkml:channelProperty channel="X" name="resolution" value="3971.75757" units="1/in"/>
          <inkml:channelProperty channel="Y" name="resolution" value="5295.24854" units="1/in"/>
          <inkml:channelProperty channel="F" name="resolution" value="0" units="1/dev"/>
        </inkml:channelProperties>
      </inkml:inkSource>
      <inkml:timestamp xml:id="ts0" timeString="2011-10-07T20:30:58.544"/>
    </inkml:context>
    <inkml:brush xml:id="br0">
      <inkml:brushProperty name="width" value="0.06667" units="cm"/>
      <inkml:brushProperty name="height" value="0.06667" units="cm"/>
      <inkml:brushProperty name="color" value="#ED1C24"/>
      <inkml:brushProperty name="fitToCurve" value="1"/>
    </inkml:brush>
  </inkml:definitions>
  <inkml:traceGroup>
    <inkml:annotationXML>
      <emma:emma xmlns:emma="http://www.w3.org/2003/04/emma" version="1.0">
        <emma:interpretation id="{F2179B55-5C28-4A3C-BA26-0FB14A0454DF}" emma:medium="tactile" emma:mode="ink">
          <msink:context xmlns:msink="http://schemas.microsoft.com/ink/2010/main" type="inkDrawing" rotatedBoundingBox="19279,6698 20468,6764 20465,6831 19275,6764" shapeName="Other">
            <msink:destinationLink direction="with" ref="{DA08CFF1-CCE0-4F42-87D0-26A5F0876DF4}"/>
            <msink:destinationLink direction="from" ref="{5FAC31C2-825B-4455-80F4-3A3EB552782B}"/>
          </msink:context>
        </emma:interpretation>
      </emma:emma>
    </inkml:annotationXML>
    <inkml:trace contextRef="#ctx0" brushRef="#br0">2117 96 1,'-16'-3'1418,"1"-3"-257,15 6 129,-20-10-258,20 10-129,-26-7 129,11 3-258,-4-2 129,1 3-258,-3-6 129,-1 6-258,-6-6 129,4 6-258,-4-7 0,3 8-129,-6-4-129,6 5 129,-8-2-258,8 0 387,-7 2-258,4-1 0,1 2 129,-4 0 129,1 0-258,2 0 129,-2 0 0,-1 0 0,1 0-129,-1 0 129,-2 0 0,4 0-129,-4 0 0,2 0-129,-2 0 129,3 0-129,-1 0 0,-1 2 129,0-2-129,3 0 0,-4 0 0,3 0 0,2 0-129,2 0 0,2 1-129,2-1-774,22 0-1032,-23 3-2064,23-3-129</inkml:trace>
  </inkml:traceGroup>
</inkml:ink>
</file>

<file path=ppt/ink/ink9.xml><?xml version="1.0" encoding="utf-8"?>
<inkml:ink xmlns:inkml="http://www.w3.org/2003/InkML">
  <inkml:definitions>
    <inkml:context xml:id="ctx0">
      <inkml:inkSource xml:id="inkSrc0">
        <inkml:traceFormat>
          <inkml:channel name="X" type="integer" max="32767" units="in"/>
          <inkml:channel name="Y" type="integer" max="32767" units="in"/>
          <inkml:channel name="F" type="integer" max="32767" units="dev"/>
        </inkml:traceFormat>
        <inkml:channelProperties>
          <inkml:channelProperty channel="X" name="resolution" value="3971.75757" units="1/in"/>
          <inkml:channelProperty channel="Y" name="resolution" value="5295.24854" units="1/in"/>
          <inkml:channelProperty channel="F" name="resolution" value="0" units="1/dev"/>
        </inkml:channelProperties>
      </inkml:inkSource>
      <inkml:timestamp xml:id="ts0" timeString="2011-10-07T20:31:13.303"/>
    </inkml:context>
    <inkml:brush xml:id="br0">
      <inkml:brushProperty name="width" value="0.06667" units="cm"/>
      <inkml:brushProperty name="height" value="0.06667" units="cm"/>
      <inkml:brushProperty name="color" value="#ED1C24"/>
      <inkml:brushProperty name="fitToCurve" value="1"/>
    </inkml:brush>
  </inkml:definitions>
  <inkml:traceGroup>
    <inkml:annotationXML>
      <emma:emma xmlns:emma="http://www.w3.org/2003/04/emma" version="1.0">
        <emma:interpretation id="{90A26E77-3908-4B14-BCDC-844C3A90C990}" emma:medium="tactile" emma:mode="ink">
          <msink:context xmlns:msink="http://schemas.microsoft.com/ink/2010/main" type="inkDrawing" rotatedBoundingBox="13384,9927 20093,6550 20732,7820 14023,11197" semanticType="callout" shapeName="Other"/>
        </emma:interpretation>
      </emma:emma>
    </inkml:annotationXML>
    <inkml:trace contextRef="#ctx0" brushRef="#br0">5856-16 1161,'-19'0'2838,"19"0"-903,0 0-258,0 0-645,0 0-258,0 0-258,0 0-387,0 0 129,0 0-129,0 0 129,0 0-129,0 0 0,0 0 0,0 0 258,0 0-129,10 17 129,-10-17-129,14 20 129,-14-20-129,15 21 129,-15-21 129,15 18-258,-15-18 129,20 12 129,-4-5-258,-16-7 0,28 7 0,-11-3-129,4 2 0,3-3 0,-1 0 129,1 2-129,-1-1-129,4-1 129,1 2-129,-4 1 129,3-1-129,0 1 0,-1 0 0,-1 1 129,-1 1-129,0 2 0,-1-2 0,-2 2 0,1 1 0,-5-3 0,1 2 0,-2 0 0,1-1 0,-17-9 129,29 21-129,-9-11 0,-3 0 129,3 3-129,-2-1 0,1 0 0,2 1 0,-2 0 0,-1 0 0,-18-13 0,33 24 0,-33-24 129,28 23-129,-28-23 0,24 20 0,-24-20 0,23 16 0,-23-16 0,20 22 0,-20-22 0,18 19 0,-18-19 0,17 25 0,-8-9 0,-9-16 0,18 25 0,-18-25 129,17 29-129,-6-13 0,-11-16 0,16 25 0,-16-25 0,14 24 129,-14-24-129,11 21 0,-11-21 129,12 20-129,-12-20 0,8 17 0,-8-17 129,7 18-129,-7-18 0,7 18 0,-7-18 0,7 21 129,-7-21-129,6 24 0,-6-24 0,2 27 0,-2-27 0,0 25 129,0-25-129,-3 30 0,-4-15 0,0 2 0,-3 3 0,1-2 258,-4 0-258,1 3 0,-5-2 0,0 1 129,-6 0-129,2-1 0,-6-1 0,0 2 0,-2-2-129,-2 0 129,-4 3 0,-1-2 0,1 2 0,-2 0 0,-1 1 0,-2-1 0,2 0 0,0 0 129,-1 1-129,1-1 0,0 3 0,-5-3 0,1 1 0,-2 1 0,0 1 0,-4 1 0,-1-4 0,3 4 0,-5-5 0,2 5 0,0-1 0,-2-3 0,0 3 0,1-1 0,-1 0 0,-1-1 0,-4-1 0,1 3 129,-2-3-129,2 3 0,-3-4 0,-3 1 0,0-1 129,0 4-129,0-2 0,0-1 0,0-3 0,-1 2 0,1-1 0,0-1 129,2-2-129,3 1 0,2-1 0,1-2 129,2 3-129,-2-2 0,3 3 129,-1-3-258,2 4 129,-2 1-129,0 1 129,-4 1 0,-2-2 0,-1 3-129,-3-2 129,-3 3 0,0-2 0,-1-1 0,0 1 0,-3 1 0,3 2 0,4-1 0,-2-1 0,-1-1 0,2-1 0,-2 3 129,0-1-129,1-2 0,-3 3 0,-3-3 0,0 1 0,-2 3 0,-2-3 0,-2 3 0,0 2 0,-3-1 0,0 1 0,3 3 0,-3 1 0,-1-1 0,1 2 0,-2 0 0,0 0 0,-5 1 0,-2-2 0,-5 2 0,3-2-129,-3 2 129,-2-3 0,2-2 0,3 5-129,-4 1 0,6-2 129,0 1-129,2 2-129,1-3 129,2 1 0,-3 2 0,3-8 129,1 2-129,6-2 129,1-2-129,5-2 0,5-3 0,10 1-387,6-8-387,13 7-645,1-14-1677,12-2-1419,22-4 129</inkml:trace>
  </inkml:traceGroup>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2ADB249-FD7C-419E-AF0C-B345B5C854D0}" type="datetimeFigureOut">
              <a:rPr lang="en-US" smtClean="0"/>
              <a:pPr/>
              <a:t>10/14/2011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A87EB7-2FEE-49CD-9744-A84CA368E37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ADB249-FD7C-419E-AF0C-B345B5C854D0}" type="datetimeFigureOut">
              <a:rPr lang="en-US" smtClean="0"/>
              <a:pPr/>
              <a:t>10/14/2011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A87EB7-2FEE-49CD-9744-A84CA368E37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ADB249-FD7C-419E-AF0C-B345B5C854D0}" type="datetimeFigureOut">
              <a:rPr lang="en-US" smtClean="0"/>
              <a:pPr/>
              <a:t>10/14/2011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A87EB7-2FEE-49CD-9744-A84CA368E37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ADB249-FD7C-419E-AF0C-B345B5C854D0}" type="datetimeFigureOut">
              <a:rPr lang="en-US" smtClean="0"/>
              <a:pPr/>
              <a:t>10/14/2011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A87EB7-2FEE-49CD-9744-A84CA368E37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ADB249-FD7C-419E-AF0C-B345B5C854D0}" type="datetimeFigureOut">
              <a:rPr lang="en-US" smtClean="0"/>
              <a:pPr/>
              <a:t>10/14/2011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A87EB7-2FEE-49CD-9744-A84CA368E37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2ADB249-FD7C-419E-AF0C-B345B5C854D0}" type="datetimeFigureOut">
              <a:rPr lang="en-US" smtClean="0"/>
              <a:pPr/>
              <a:t>10/14/2011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A87EB7-2FEE-49CD-9744-A84CA368E37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2ADB249-FD7C-419E-AF0C-B345B5C854D0}" type="datetimeFigureOut">
              <a:rPr lang="en-US" smtClean="0"/>
              <a:pPr/>
              <a:t>10/14/2011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A87EB7-2FEE-49CD-9744-A84CA368E37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2ADB249-FD7C-419E-AF0C-B345B5C854D0}" type="datetimeFigureOut">
              <a:rPr lang="en-US" smtClean="0"/>
              <a:pPr/>
              <a:t>10/14/2011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A87EB7-2FEE-49CD-9744-A84CA368E37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ADB249-FD7C-419E-AF0C-B345B5C854D0}" type="datetimeFigureOut">
              <a:rPr lang="en-US" smtClean="0"/>
              <a:pPr/>
              <a:t>10/14/2011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A87EB7-2FEE-49CD-9744-A84CA368E37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ADB249-FD7C-419E-AF0C-B345B5C854D0}" type="datetimeFigureOut">
              <a:rPr lang="en-US" smtClean="0"/>
              <a:pPr/>
              <a:t>10/14/2011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A87EB7-2FEE-49CD-9744-A84CA368E37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ADB249-FD7C-419E-AF0C-B345B5C854D0}" type="datetimeFigureOut">
              <a:rPr lang="en-US" smtClean="0"/>
              <a:pPr/>
              <a:t>10/14/2011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A87EB7-2FEE-49CD-9744-A84CA368E37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ADB249-FD7C-419E-AF0C-B345B5C854D0}" type="datetimeFigureOut">
              <a:rPr lang="en-US" smtClean="0"/>
              <a:pPr/>
              <a:t>10/14/2011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A87EB7-2FEE-49CD-9744-A84CA368E37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upload.wikimedia.org/wikipedia/en/a/aa/Perspectivephoto.jpg"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upload.wikimedia.org/wikipedia/commons/6/6b/One_point_perspective.jpg"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upload.wikimedia.org/wikipedia/commons/2/2a/Railroad-Tracks-Perspective.jpg"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gi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www.youtube.com/watch?v=hJq7uVhYIY8&amp;feature=related" TargetMode="External"/><Relationship Id="rId2" Type="http://schemas.openxmlformats.org/officeDocument/2006/relationships/hyperlink" Target="http://www.youtube.com/watch?v=7ZYBWA-ifE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24.png"/><Relationship Id="rId1" Type="http://schemas.openxmlformats.org/officeDocument/2006/relationships/slideLayout" Target="../slideLayouts/slideLayout7.xml"/><Relationship Id="rId4" Type="http://schemas.openxmlformats.org/officeDocument/2006/relationships/image" Target="../media/image25.emf"/></Relationships>
</file>

<file path=ppt/slides/_rels/slide22.xml.rels><?xml version="1.0" encoding="UTF-8" standalone="yes"?>
<Relationships xmlns="http://schemas.openxmlformats.org/package/2006/relationships"><Relationship Id="rId8" Type="http://schemas.openxmlformats.org/officeDocument/2006/relationships/image" Target="../media/image29.emf"/><Relationship Id="rId13" Type="http://schemas.openxmlformats.org/officeDocument/2006/relationships/customXml" Target="../ink/ink7.xml"/><Relationship Id="rId18" Type="http://schemas.openxmlformats.org/officeDocument/2006/relationships/image" Target="../media/image34.emf"/><Relationship Id="rId3" Type="http://schemas.openxmlformats.org/officeDocument/2006/relationships/customXml" Target="../ink/ink2.xml"/><Relationship Id="rId7" Type="http://schemas.openxmlformats.org/officeDocument/2006/relationships/customXml" Target="../ink/ink4.xml"/><Relationship Id="rId12" Type="http://schemas.openxmlformats.org/officeDocument/2006/relationships/image" Target="../media/image31.emf"/><Relationship Id="rId17" Type="http://schemas.openxmlformats.org/officeDocument/2006/relationships/customXml" Target="../ink/ink9.xml"/><Relationship Id="rId2" Type="http://schemas.openxmlformats.org/officeDocument/2006/relationships/image" Target="../media/image25.jpeg"/><Relationship Id="rId16" Type="http://schemas.openxmlformats.org/officeDocument/2006/relationships/image" Target="../media/image33.emf"/><Relationship Id="rId20" Type="http://schemas.openxmlformats.org/officeDocument/2006/relationships/image" Target="../media/image35.emf"/><Relationship Id="rId1" Type="http://schemas.openxmlformats.org/officeDocument/2006/relationships/slideLayout" Target="../slideLayouts/slideLayout7.xml"/><Relationship Id="rId6" Type="http://schemas.openxmlformats.org/officeDocument/2006/relationships/image" Target="../media/image28.emf"/><Relationship Id="rId11" Type="http://schemas.openxmlformats.org/officeDocument/2006/relationships/customXml" Target="../ink/ink6.xml"/><Relationship Id="rId5" Type="http://schemas.openxmlformats.org/officeDocument/2006/relationships/customXml" Target="../ink/ink3.xml"/><Relationship Id="rId15" Type="http://schemas.openxmlformats.org/officeDocument/2006/relationships/customXml" Target="../ink/ink8.xml"/><Relationship Id="rId10" Type="http://schemas.openxmlformats.org/officeDocument/2006/relationships/image" Target="../media/image30.emf"/><Relationship Id="rId19" Type="http://schemas.openxmlformats.org/officeDocument/2006/relationships/customXml" Target="../ink/ink10.xml"/><Relationship Id="rId4" Type="http://schemas.openxmlformats.org/officeDocument/2006/relationships/image" Target="../media/image27.emf"/><Relationship Id="rId9" Type="http://schemas.openxmlformats.org/officeDocument/2006/relationships/customXml" Target="../ink/ink5.xml"/><Relationship Id="rId14" Type="http://schemas.openxmlformats.org/officeDocument/2006/relationships/image" Target="../media/image32.emf"/></Relationships>
</file>

<file path=ppt/slides/_rels/slide2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www.youtube.com/watch?v=wEpVMopB6l8&amp;feature=related" TargetMode="External"/><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hyperlink" Target="http://www.youtube.com/watch?v=c3Nv3SrtQuk&amp;feature=related"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youtube.com/watch?v=Dsa4r3oM6Ws&amp;feature=related" TargetMode="External"/><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upload.wikimedia.org/wikipedia/commons/e/ef/Perspective-1point.sv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upload.wikimedia.org/wikipedia/commons/0/0b/Perugino_Keys.jpg"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1"/>
            <a:ext cx="9144000" cy="1371600"/>
          </a:xfrm>
        </p:spPr>
        <p:txBody>
          <a:bodyPr>
            <a:normAutofit/>
          </a:bodyPr>
          <a:lstStyle/>
          <a:p>
            <a:r>
              <a:rPr lang="en-US" dirty="0" smtClean="0"/>
              <a:t>           Drawing Perspective</a:t>
            </a:r>
            <a:br>
              <a:rPr lang="en-US" dirty="0" smtClean="0"/>
            </a:br>
            <a:r>
              <a:rPr lang="en-US" sz="4000" dirty="0" smtClean="0">
                <a:solidFill>
                  <a:srgbClr val="C00000"/>
                </a:solidFill>
              </a:rPr>
              <a:t>           Get out </a:t>
            </a:r>
            <a:r>
              <a:rPr lang="en-US" sz="4000" dirty="0" smtClean="0">
                <a:solidFill>
                  <a:srgbClr val="C00000"/>
                </a:solidFill>
              </a:rPr>
              <a:t>sketchbooks and pencil</a:t>
            </a:r>
            <a:r>
              <a:rPr lang="en-US" sz="4000" dirty="0" smtClean="0">
                <a:solidFill>
                  <a:srgbClr val="C00000"/>
                </a:solidFill>
                <a:sym typeface="Wingdings" pitchFamily="2" charset="2"/>
              </a:rPr>
              <a:t></a:t>
            </a:r>
            <a:endParaRPr lang="en-US" sz="4000" dirty="0">
              <a:solidFill>
                <a:srgbClr val="C00000"/>
              </a:solidFill>
            </a:endParaRPr>
          </a:p>
        </p:txBody>
      </p:sp>
      <p:pic>
        <p:nvPicPr>
          <p:cNvPr id="5122" name="Picture 2" descr="http://www.dreamstime.com/football-field-thumb676346.jpg"/>
          <p:cNvPicPr>
            <a:picLocks noChangeAspect="1" noChangeArrowheads="1"/>
          </p:cNvPicPr>
          <p:nvPr/>
        </p:nvPicPr>
        <p:blipFill>
          <a:blip r:embed="rId2" cstate="print"/>
          <a:srcRect/>
          <a:stretch>
            <a:fillRect/>
          </a:stretch>
        </p:blipFill>
        <p:spPr bwMode="auto">
          <a:xfrm>
            <a:off x="2667000" y="1302325"/>
            <a:ext cx="4495800" cy="5334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File:Perspectivephoto.jpg">
            <a:hlinkClick r:id="rId2"/>
          </p:cNvPr>
          <p:cNvPicPr>
            <a:picLocks noChangeAspect="1" noChangeArrowheads="1"/>
          </p:cNvPicPr>
          <p:nvPr/>
        </p:nvPicPr>
        <p:blipFill>
          <a:blip r:embed="rId3" cstate="print"/>
          <a:srcRect/>
          <a:stretch>
            <a:fillRect/>
          </a:stretch>
        </p:blipFill>
        <p:spPr bwMode="auto">
          <a:xfrm>
            <a:off x="609600" y="762000"/>
            <a:ext cx="7620000" cy="5543551"/>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File:One point perspective.jpg">
            <a:hlinkClick r:id="rId2"/>
          </p:cNvPr>
          <p:cNvPicPr>
            <a:picLocks noGrp="1" noChangeAspect="1" noChangeArrowheads="1"/>
          </p:cNvPicPr>
          <p:nvPr>
            <p:ph idx="4294967295"/>
          </p:nvPr>
        </p:nvPicPr>
        <p:blipFill>
          <a:blip r:embed="rId3" cstate="print"/>
          <a:srcRect/>
          <a:stretch>
            <a:fillRect/>
          </a:stretch>
        </p:blipFill>
        <p:spPr bwMode="auto">
          <a:xfrm>
            <a:off x="533400" y="533400"/>
            <a:ext cx="8283575" cy="59436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File:Railroad-Tracks-Perspective.jpg">
            <a:hlinkClick r:id="rId2"/>
          </p:cNvPr>
          <p:cNvPicPr>
            <a:picLocks noChangeAspect="1" noChangeArrowheads="1"/>
          </p:cNvPicPr>
          <p:nvPr/>
        </p:nvPicPr>
        <p:blipFill>
          <a:blip r:embed="rId3" cstate="print"/>
          <a:srcRect/>
          <a:stretch>
            <a:fillRect/>
          </a:stretch>
        </p:blipFill>
        <p:spPr bwMode="auto">
          <a:xfrm>
            <a:off x="2362200" y="304800"/>
            <a:ext cx="4724400" cy="62992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Atmospheric Perspective</a:t>
            </a:r>
            <a:endParaRPr lang="en-US" dirty="0"/>
          </a:p>
        </p:txBody>
      </p:sp>
      <p:sp>
        <p:nvSpPr>
          <p:cNvPr id="3" name="Content Placeholder 2"/>
          <p:cNvSpPr>
            <a:spLocks noGrp="1"/>
          </p:cNvSpPr>
          <p:nvPr>
            <p:ph idx="1"/>
          </p:nvPr>
        </p:nvSpPr>
        <p:spPr>
          <a:xfrm>
            <a:off x="457200" y="1295400"/>
            <a:ext cx="8229600" cy="4525963"/>
          </a:xfrm>
        </p:spPr>
        <p:txBody>
          <a:bodyPr/>
          <a:lstStyle/>
          <a:p>
            <a:r>
              <a:rPr lang="en-US" sz="2800" dirty="0"/>
              <a:t>A technique in which an illusion of depth is created by painting more distant objects with less clarity, and with a lighter </a:t>
            </a:r>
            <a:r>
              <a:rPr lang="en-US" sz="2800" dirty="0" smtClean="0"/>
              <a:t>tone. Discovered </a:t>
            </a:r>
            <a:r>
              <a:rPr lang="en-US" sz="2800" dirty="0" smtClean="0"/>
              <a:t>by___________.</a:t>
            </a:r>
            <a:endParaRPr lang="en-US" sz="2800" dirty="0" smtClean="0"/>
          </a:p>
          <a:p>
            <a:endParaRPr lang="en-US" dirty="0"/>
          </a:p>
          <a:p>
            <a:pPr>
              <a:buNone/>
            </a:pPr>
            <a:r>
              <a:rPr lang="en-US" dirty="0"/>
              <a:t/>
            </a:r>
            <a:br>
              <a:rPr lang="en-US" dirty="0"/>
            </a:br>
            <a:endParaRPr lang="en-US" dirty="0"/>
          </a:p>
        </p:txBody>
      </p:sp>
      <p:pic>
        <p:nvPicPr>
          <p:cNvPr id="27650" name="Picture 2" descr="http://visart1.files.wordpress.com/2009/09/t629048a.jpg"/>
          <p:cNvPicPr>
            <a:picLocks noChangeAspect="1" noChangeArrowheads="1"/>
          </p:cNvPicPr>
          <p:nvPr/>
        </p:nvPicPr>
        <p:blipFill>
          <a:blip r:embed="rId2" cstate="print"/>
          <a:srcRect/>
          <a:stretch>
            <a:fillRect/>
          </a:stretch>
        </p:blipFill>
        <p:spPr bwMode="auto">
          <a:xfrm>
            <a:off x="1905000" y="2743200"/>
            <a:ext cx="5295900" cy="394335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0" name="Picture 4" descr="http://www.teachartathome.com/images/Ireland_rocks_with_fog_close_up-400x253.jpg"/>
          <p:cNvPicPr>
            <a:picLocks noChangeAspect="1" noChangeArrowheads="1"/>
          </p:cNvPicPr>
          <p:nvPr/>
        </p:nvPicPr>
        <p:blipFill>
          <a:blip r:embed="rId2" cstate="print"/>
          <a:srcRect/>
          <a:stretch>
            <a:fillRect/>
          </a:stretch>
        </p:blipFill>
        <p:spPr bwMode="auto">
          <a:xfrm>
            <a:off x="152400" y="152400"/>
            <a:ext cx="5421344" cy="3429000"/>
          </a:xfrm>
          <a:prstGeom prst="rect">
            <a:avLst/>
          </a:prstGeom>
          <a:noFill/>
        </p:spPr>
      </p:pic>
      <p:pic>
        <p:nvPicPr>
          <p:cNvPr id="29698" name="Picture 2" descr="http://www.teachartathome.com/POD%20DW%20Images/Lesson%2016_files/KB%2016%2013%20c.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352800" y="2581235"/>
            <a:ext cx="5610225" cy="4067215"/>
          </a:xfrm>
          <a:prstGeom prst="rect">
            <a:avLst/>
          </a:prstGeom>
          <a:noFill/>
        </p:spPr>
      </p:pic>
      <p:sp>
        <p:nvSpPr>
          <p:cNvPr id="2" name="TextBox 1"/>
          <p:cNvSpPr txBox="1"/>
          <p:nvPr/>
        </p:nvSpPr>
        <p:spPr>
          <a:xfrm>
            <a:off x="5867400" y="1143000"/>
            <a:ext cx="3143489" cy="646331"/>
          </a:xfrm>
          <a:prstGeom prst="rect">
            <a:avLst/>
          </a:prstGeom>
          <a:noFill/>
        </p:spPr>
        <p:txBody>
          <a:bodyPr wrap="none" rtlCol="0">
            <a:spAutoFit/>
          </a:bodyPr>
          <a:lstStyle/>
          <a:p>
            <a:r>
              <a:rPr lang="en-US" dirty="0" smtClean="0"/>
              <a:t>Which two types of perspective</a:t>
            </a:r>
          </a:p>
          <a:p>
            <a:r>
              <a:rPr lang="en-US" dirty="0"/>
              <a:t>w</a:t>
            </a:r>
            <a:r>
              <a:rPr lang="en-US" dirty="0" smtClean="0"/>
              <a:t>ould be used in this picture?</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tmays\Desktop\box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143000"/>
            <a:ext cx="7661109" cy="543751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04800" y="0"/>
            <a:ext cx="8839200" cy="830997"/>
          </a:xfrm>
          <a:prstGeom prst="rect">
            <a:avLst/>
          </a:prstGeom>
          <a:noFill/>
        </p:spPr>
        <p:txBody>
          <a:bodyPr wrap="square" rtlCol="0">
            <a:spAutoFit/>
          </a:bodyPr>
          <a:lstStyle/>
          <a:p>
            <a:r>
              <a:rPr lang="en-US" sz="1600" dirty="0" smtClean="0"/>
              <a:t>This is so very easy—give it a try! Start with the horizon line, then establish a vanishing point on the horizon line, next draw the front of each box. Put your ruler on the vanishing point and draw converging lines from each box to the vanishing point. Close the sides of the boxes with a vertical line.</a:t>
            </a:r>
            <a:endParaRPr lang="en-US" sz="1600" dirty="0"/>
          </a:p>
        </p:txBody>
      </p:sp>
    </p:spTree>
    <p:extLst>
      <p:ext uri="{BB962C8B-B14F-4D97-AF65-F5344CB8AC3E}">
        <p14:creationId xmlns:p14="http://schemas.microsoft.com/office/powerpoint/2010/main" val="28149563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tmays\Desktop\box1.PNG"/>
          <p:cNvPicPr>
            <a:picLocks noChangeAspect="1" noChangeArrowheads="1"/>
          </p:cNvPicPr>
          <p:nvPr/>
        </p:nvPicPr>
        <p:blipFill rotWithShape="1">
          <a:blip r:embed="rId2">
            <a:extLst>
              <a:ext uri="{28A0092B-C50C-407E-A947-70E740481C1C}">
                <a14:useLocalDpi xmlns:a14="http://schemas.microsoft.com/office/drawing/2010/main" val="0"/>
              </a:ext>
            </a:extLst>
          </a:blip>
          <a:srcRect l="45949" t="1728"/>
          <a:stretch/>
        </p:blipFill>
        <p:spPr bwMode="auto">
          <a:xfrm>
            <a:off x="380999" y="640963"/>
            <a:ext cx="2970167" cy="600937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tmays\Desktop\box2.PNG"/>
          <p:cNvPicPr>
            <a:picLocks noChangeAspect="1" noChangeArrowheads="1"/>
          </p:cNvPicPr>
          <p:nvPr/>
        </p:nvPicPr>
        <p:blipFill rotWithShape="1">
          <a:blip r:embed="rId3">
            <a:extLst>
              <a:ext uri="{28A0092B-C50C-407E-A947-70E740481C1C}">
                <a14:useLocalDpi xmlns:a14="http://schemas.microsoft.com/office/drawing/2010/main" val="0"/>
              </a:ext>
            </a:extLst>
          </a:blip>
          <a:srcRect l="47398" t="1254" r="2602" b="2554"/>
          <a:stretch/>
        </p:blipFill>
        <p:spPr bwMode="auto">
          <a:xfrm>
            <a:off x="3733800" y="568218"/>
            <a:ext cx="2784200" cy="60821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tmays\Desktop\box3.PNG"/>
          <p:cNvPicPr>
            <a:picLocks noChangeAspect="1" noChangeArrowheads="1"/>
          </p:cNvPicPr>
          <p:nvPr/>
        </p:nvPicPr>
        <p:blipFill rotWithShape="1">
          <a:blip r:embed="rId4">
            <a:extLst>
              <a:ext uri="{28A0092B-C50C-407E-A947-70E740481C1C}">
                <a14:useLocalDpi xmlns:a14="http://schemas.microsoft.com/office/drawing/2010/main" val="0"/>
              </a:ext>
            </a:extLst>
          </a:blip>
          <a:srcRect l="47778"/>
          <a:stretch/>
        </p:blipFill>
        <p:spPr bwMode="auto">
          <a:xfrm>
            <a:off x="6663400" y="462941"/>
            <a:ext cx="2116445" cy="21336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0" y="152400"/>
            <a:ext cx="3698767" cy="369332"/>
          </a:xfrm>
          <a:prstGeom prst="rect">
            <a:avLst/>
          </a:prstGeom>
          <a:noFill/>
        </p:spPr>
        <p:txBody>
          <a:bodyPr wrap="square" rtlCol="0">
            <a:spAutoFit/>
          </a:bodyPr>
          <a:lstStyle/>
          <a:p>
            <a:r>
              <a:rPr lang="en-US" dirty="0" smtClean="0"/>
              <a:t>Draw rectangle 8 across x 9 down</a:t>
            </a:r>
            <a:endParaRPr lang="en-US" dirty="0"/>
          </a:p>
        </p:txBody>
      </p:sp>
      <p:sp>
        <p:nvSpPr>
          <p:cNvPr id="4" name="Down Arrow 3"/>
          <p:cNvSpPr/>
          <p:nvPr/>
        </p:nvSpPr>
        <p:spPr>
          <a:xfrm>
            <a:off x="304800" y="568218"/>
            <a:ext cx="76199" cy="57478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ight Arrow 4"/>
          <p:cNvSpPr/>
          <p:nvPr/>
        </p:nvSpPr>
        <p:spPr>
          <a:xfrm>
            <a:off x="1866082" y="521732"/>
            <a:ext cx="788726" cy="1192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85800" y="2057400"/>
            <a:ext cx="2133600" cy="738664"/>
          </a:xfrm>
          <a:prstGeom prst="rect">
            <a:avLst/>
          </a:prstGeom>
          <a:noFill/>
        </p:spPr>
        <p:txBody>
          <a:bodyPr wrap="square" rtlCol="0">
            <a:spAutoFit/>
          </a:bodyPr>
          <a:lstStyle/>
          <a:p>
            <a:r>
              <a:rPr lang="en-US" sz="1400" dirty="0" smtClean="0"/>
              <a:t>Put a dot in center horizontally but above center vertically</a:t>
            </a:r>
            <a:endParaRPr lang="en-US" sz="1400" dirty="0"/>
          </a:p>
        </p:txBody>
      </p:sp>
      <p:sp>
        <p:nvSpPr>
          <p:cNvPr id="7" name="TextBox 6"/>
          <p:cNvSpPr txBox="1"/>
          <p:nvPr/>
        </p:nvSpPr>
        <p:spPr>
          <a:xfrm>
            <a:off x="914400" y="4874806"/>
            <a:ext cx="1905000" cy="1384995"/>
          </a:xfrm>
          <a:prstGeom prst="rect">
            <a:avLst/>
          </a:prstGeom>
          <a:noFill/>
        </p:spPr>
        <p:txBody>
          <a:bodyPr wrap="square" rtlCol="0">
            <a:spAutoFit/>
          </a:bodyPr>
          <a:lstStyle/>
          <a:p>
            <a:r>
              <a:rPr lang="en-US" sz="1400" dirty="0" smtClean="0"/>
              <a:t>Measure and draw light guidelines to the center dot—make sure to measure  equal distances from the sides of the box.</a:t>
            </a:r>
            <a:endParaRPr lang="en-US" sz="1400" dirty="0"/>
          </a:p>
        </p:txBody>
      </p:sp>
      <p:sp>
        <p:nvSpPr>
          <p:cNvPr id="9" name="TextBox 8"/>
          <p:cNvSpPr txBox="1"/>
          <p:nvPr/>
        </p:nvSpPr>
        <p:spPr>
          <a:xfrm>
            <a:off x="6806782" y="2796064"/>
            <a:ext cx="2167663" cy="1661993"/>
          </a:xfrm>
          <a:prstGeom prst="rect">
            <a:avLst/>
          </a:prstGeom>
          <a:noFill/>
        </p:spPr>
        <p:txBody>
          <a:bodyPr wrap="square" rtlCol="0">
            <a:spAutoFit/>
          </a:bodyPr>
          <a:lstStyle/>
          <a:p>
            <a:endParaRPr lang="en-US" sz="1400" dirty="0" smtClean="0"/>
          </a:p>
          <a:p>
            <a:r>
              <a:rPr lang="en-US" sz="1400" dirty="0" smtClean="0"/>
              <a:t>Draw the outline of the armchair, then cushions and seams. Notice where the cushions intersect with the guidelines.</a:t>
            </a:r>
            <a:endParaRPr lang="en-US" sz="1400" dirty="0"/>
          </a:p>
          <a:p>
            <a:endParaRPr lang="en-US" dirty="0"/>
          </a:p>
        </p:txBody>
      </p:sp>
      <p:pic>
        <p:nvPicPr>
          <p:cNvPr id="1029" name="Picture 5" descr="C:\Users\tmays\Desktop\chair.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68802" y="4112219"/>
            <a:ext cx="2505643" cy="2440981"/>
          </a:xfrm>
          <a:prstGeom prst="rect">
            <a:avLst/>
          </a:prstGeom>
          <a:noFill/>
          <a:extLst>
            <a:ext uri="{909E8E84-426E-40DD-AFC4-6F175D3DCCD1}">
              <a14:hiddenFill xmlns:a14="http://schemas.microsoft.com/office/drawing/2010/main">
                <a:solidFill>
                  <a:srgbClr val="FFFFFF"/>
                </a:solidFill>
              </a14:hiddenFill>
            </a:ext>
          </a:extLst>
        </p:spPr>
      </p:pic>
      <p:sp>
        <p:nvSpPr>
          <p:cNvPr id="11" name="Bent-Up Arrow 10"/>
          <p:cNvSpPr/>
          <p:nvPr/>
        </p:nvSpPr>
        <p:spPr>
          <a:xfrm>
            <a:off x="7010400" y="2693432"/>
            <a:ext cx="425196" cy="205264"/>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6663400" y="152400"/>
            <a:ext cx="2408846" cy="369332"/>
          </a:xfrm>
          <a:prstGeom prst="rect">
            <a:avLst/>
          </a:prstGeom>
          <a:noFill/>
        </p:spPr>
        <p:txBody>
          <a:bodyPr wrap="square" rtlCol="0">
            <a:spAutoFit/>
          </a:bodyPr>
          <a:lstStyle/>
          <a:p>
            <a:r>
              <a:rPr lang="en-US" dirty="0" smtClean="0"/>
              <a:t>Erase the guidelines</a:t>
            </a:r>
            <a:endParaRPr lang="en-US" dirty="0"/>
          </a:p>
        </p:txBody>
      </p:sp>
    </p:spTree>
    <p:extLst>
      <p:ext uri="{BB962C8B-B14F-4D97-AF65-F5344CB8AC3E}">
        <p14:creationId xmlns:p14="http://schemas.microsoft.com/office/powerpoint/2010/main" val="15427976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www.learn-to-draw-lessons.com/images/1point.gif"/>
          <p:cNvPicPr>
            <a:picLocks noChangeAspect="1" noChangeArrowheads="1"/>
          </p:cNvPicPr>
          <p:nvPr/>
        </p:nvPicPr>
        <p:blipFill>
          <a:blip r:embed="rId2" cstate="print"/>
          <a:srcRect/>
          <a:stretch>
            <a:fillRect/>
          </a:stretch>
        </p:blipFill>
        <p:spPr bwMode="auto">
          <a:xfrm>
            <a:off x="457200" y="304800"/>
            <a:ext cx="8229600" cy="6176442"/>
          </a:xfrm>
          <a:prstGeom prst="rect">
            <a:avLst/>
          </a:prstGeom>
          <a:noFill/>
        </p:spPr>
      </p:pic>
      <p:sp>
        <p:nvSpPr>
          <p:cNvPr id="2" name="TextBox 1"/>
          <p:cNvSpPr txBox="1"/>
          <p:nvPr/>
        </p:nvSpPr>
        <p:spPr>
          <a:xfrm>
            <a:off x="3505200" y="1524000"/>
            <a:ext cx="184731"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ider.herts.ac.uk/school/courseware/graphics/images/1point_kitchen.gif"/>
          <p:cNvPicPr>
            <a:picLocks noChangeAspect="1" noChangeArrowheads="1"/>
          </p:cNvPicPr>
          <p:nvPr/>
        </p:nvPicPr>
        <p:blipFill>
          <a:blip r:embed="rId2" cstate="print"/>
          <a:srcRect/>
          <a:stretch>
            <a:fillRect/>
          </a:stretch>
        </p:blipFill>
        <p:spPr bwMode="auto">
          <a:xfrm>
            <a:off x="381000" y="457200"/>
            <a:ext cx="5695950" cy="3505200"/>
          </a:xfrm>
          <a:prstGeom prst="rect">
            <a:avLst/>
          </a:prstGeom>
          <a:noFill/>
        </p:spPr>
      </p:pic>
      <p:pic>
        <p:nvPicPr>
          <p:cNvPr id="3" name="Picture 2" descr="http://z.about.com/d/drawsketch/1/0/8/O/perpsective8example3.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638800" y="3276600"/>
            <a:ext cx="3352800" cy="3352800"/>
          </a:xfrm>
          <a:prstGeom prst="rect">
            <a:avLst/>
          </a:prstGeom>
          <a:noFill/>
        </p:spPr>
      </p:pic>
      <p:sp>
        <p:nvSpPr>
          <p:cNvPr id="2" name="TextBox 1"/>
          <p:cNvSpPr txBox="1"/>
          <p:nvPr/>
        </p:nvSpPr>
        <p:spPr>
          <a:xfrm>
            <a:off x="228600" y="4724400"/>
            <a:ext cx="4419600" cy="1754326"/>
          </a:xfrm>
          <a:prstGeom prst="rect">
            <a:avLst/>
          </a:prstGeom>
          <a:noFill/>
        </p:spPr>
        <p:txBody>
          <a:bodyPr wrap="square" rtlCol="0">
            <a:spAutoFit/>
          </a:bodyPr>
          <a:lstStyle/>
          <a:p>
            <a:r>
              <a:rPr lang="en-US" dirty="0" smtClean="0"/>
              <a:t>This is  relatively easy because there is only one vanishing point. Make sure all converging lines meet at the vanishing point, then, draw your horizontal lines further apart near the front and closer together at the back of the picture so that the tiles seem to disappear.</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hlinkClick r:id="rId2"/>
              </a:rPr>
              <a:t>http://www.youtube.com/watch?v=7ZYBWA-ifEs   </a:t>
            </a:r>
            <a:endParaRPr lang="en-US" dirty="0" smtClean="0"/>
          </a:p>
          <a:p>
            <a:pPr marL="0" indent="0">
              <a:buNone/>
            </a:pPr>
            <a:r>
              <a:rPr lang="en-US" dirty="0"/>
              <a:t>1</a:t>
            </a:r>
            <a:r>
              <a:rPr lang="en-US" dirty="0" smtClean="0"/>
              <a:t> point room</a:t>
            </a:r>
          </a:p>
          <a:p>
            <a:pPr marL="0" indent="0">
              <a:buNone/>
            </a:pPr>
            <a:r>
              <a:rPr lang="en-US" dirty="0">
                <a:hlinkClick r:id="rId3"/>
              </a:rPr>
              <a:t>http://</a:t>
            </a:r>
            <a:r>
              <a:rPr lang="en-US" dirty="0" smtClean="0">
                <a:hlinkClick r:id="rId3"/>
              </a:rPr>
              <a:t>www.youtube.com/watch?v=hJq7uVhYIY8&amp;feature=related</a:t>
            </a:r>
            <a:r>
              <a:rPr lang="en-US" dirty="0" smtClean="0"/>
              <a:t> 1 point road/city</a:t>
            </a:r>
          </a:p>
          <a:p>
            <a:pPr marL="0" indent="0">
              <a:buNone/>
            </a:pPr>
            <a:endParaRPr lang="en-US" dirty="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3151626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792162"/>
          </a:xfrm>
        </p:spPr>
        <p:txBody>
          <a:bodyPr>
            <a:normAutofit fontScale="90000"/>
          </a:bodyPr>
          <a:lstStyle/>
          <a:p>
            <a:r>
              <a:rPr lang="en-US" dirty="0" smtClean="0">
                <a:solidFill>
                  <a:srgbClr val="C00000"/>
                </a:solidFill>
              </a:rPr>
              <a:t>Key Terms </a:t>
            </a:r>
            <a:r>
              <a:rPr lang="en-US" dirty="0" smtClean="0">
                <a:solidFill>
                  <a:srgbClr val="0070C0"/>
                </a:solidFill>
              </a:rPr>
              <a:t>–  </a:t>
            </a:r>
            <a:r>
              <a:rPr lang="en-US" sz="2700" dirty="0" smtClean="0">
                <a:solidFill>
                  <a:srgbClr val="0070C0"/>
                </a:solidFill>
              </a:rPr>
              <a:t>Write these terms on a new page in your sketchbook. We will BRIEFLY define as we cover it.</a:t>
            </a:r>
            <a:endParaRPr lang="en-US" sz="2700" dirty="0">
              <a:solidFill>
                <a:srgbClr val="0070C0"/>
              </a:solidFill>
            </a:endParaRPr>
          </a:p>
        </p:txBody>
      </p:sp>
      <p:sp>
        <p:nvSpPr>
          <p:cNvPr id="3" name="Content Placeholder 2"/>
          <p:cNvSpPr>
            <a:spLocks noGrp="1"/>
          </p:cNvSpPr>
          <p:nvPr>
            <p:ph idx="1"/>
          </p:nvPr>
        </p:nvSpPr>
        <p:spPr>
          <a:xfrm>
            <a:off x="0" y="1219200"/>
            <a:ext cx="9144000" cy="5791200"/>
          </a:xfrm>
        </p:spPr>
        <p:txBody>
          <a:bodyPr>
            <a:normAutofit lnSpcReduction="10000"/>
          </a:bodyPr>
          <a:lstStyle/>
          <a:p>
            <a:r>
              <a:rPr lang="en-US" sz="4400" dirty="0" smtClean="0"/>
              <a:t>Perspective</a:t>
            </a:r>
          </a:p>
          <a:p>
            <a:r>
              <a:rPr lang="en-US" sz="4400" dirty="0" smtClean="0"/>
              <a:t>Horizon Line</a:t>
            </a:r>
          </a:p>
          <a:p>
            <a:r>
              <a:rPr lang="en-US" sz="4400" dirty="0" smtClean="0"/>
              <a:t>Vanishing Point</a:t>
            </a:r>
          </a:p>
          <a:p>
            <a:r>
              <a:rPr lang="en-US" sz="4400" dirty="0" smtClean="0"/>
              <a:t>One-point perspective</a:t>
            </a:r>
          </a:p>
          <a:p>
            <a:r>
              <a:rPr lang="en-US" sz="4400" dirty="0" smtClean="0"/>
              <a:t>Two-point perspective</a:t>
            </a:r>
          </a:p>
          <a:p>
            <a:r>
              <a:rPr lang="en-US" sz="4400" dirty="0" smtClean="0"/>
              <a:t>Atmospheric/Aerial Perspective</a:t>
            </a:r>
          </a:p>
          <a:p>
            <a:pPr marL="0" indent="0">
              <a:buNone/>
            </a:pPr>
            <a:r>
              <a:rPr lang="en-US" sz="2400" i="1" dirty="0" smtClean="0">
                <a:solidFill>
                  <a:srgbClr val="C00000"/>
                </a:solidFill>
              </a:rPr>
              <a:t>(W</a:t>
            </a:r>
            <a:r>
              <a:rPr lang="en-US" sz="2800" i="1" dirty="0" smtClean="0">
                <a:solidFill>
                  <a:srgbClr val="C00000"/>
                </a:solidFill>
              </a:rPr>
              <a:t>hen viewing pictures, hold your viewfinder up and see what is above and below the middle line. Determine the position of your HL and draw it in immediately)</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3400" y="304800"/>
            <a:ext cx="4953000" cy="6369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638800" y="152400"/>
            <a:ext cx="3582698" cy="7017306"/>
          </a:xfrm>
          <a:prstGeom prst="rect">
            <a:avLst/>
          </a:prstGeom>
          <a:noFill/>
        </p:spPr>
        <p:txBody>
          <a:bodyPr wrap="square" rtlCol="0">
            <a:spAutoFit/>
          </a:bodyPr>
          <a:lstStyle/>
          <a:p>
            <a:r>
              <a:rPr lang="en-US" dirty="0" smtClean="0"/>
              <a:t>On your tablets, or on the</a:t>
            </a:r>
          </a:p>
          <a:p>
            <a:r>
              <a:rPr lang="en-US" dirty="0"/>
              <a:t>p</a:t>
            </a:r>
            <a:r>
              <a:rPr lang="en-US" dirty="0" smtClean="0"/>
              <a:t>hotocopies, find the horizon line </a:t>
            </a:r>
          </a:p>
          <a:p>
            <a:r>
              <a:rPr lang="en-US" dirty="0" smtClean="0"/>
              <a:t>and the vanishing point!</a:t>
            </a:r>
          </a:p>
          <a:p>
            <a:endParaRPr lang="en-US" dirty="0"/>
          </a:p>
          <a:p>
            <a:endParaRPr lang="en-US" dirty="0" smtClean="0"/>
          </a:p>
          <a:p>
            <a:r>
              <a:rPr lang="en-US" b="1" dirty="0" smtClean="0">
                <a:latin typeface="Agency FB" pitchFamily="34" charset="0"/>
              </a:rPr>
              <a:t>Are you already skilled at </a:t>
            </a:r>
          </a:p>
          <a:p>
            <a:r>
              <a:rPr lang="en-US" b="1" dirty="0" smtClean="0">
                <a:latin typeface="Agency FB" pitchFamily="34" charset="0"/>
              </a:rPr>
              <a:t>perspective?</a:t>
            </a:r>
          </a:p>
          <a:p>
            <a:r>
              <a:rPr lang="en-US" b="1" dirty="0" smtClean="0">
                <a:latin typeface="Agency FB" pitchFamily="34" charset="0"/>
              </a:rPr>
              <a:t> </a:t>
            </a:r>
            <a:r>
              <a:rPr lang="en-US" i="1" dirty="0" smtClean="0"/>
              <a:t>If so, you will be able to go </a:t>
            </a:r>
          </a:p>
          <a:p>
            <a:r>
              <a:rPr lang="en-US" i="1" dirty="0" smtClean="0"/>
              <a:t>ahead of the class…</a:t>
            </a:r>
          </a:p>
          <a:p>
            <a:r>
              <a:rPr lang="en-US" i="1" dirty="0"/>
              <a:t>T</a:t>
            </a:r>
            <a:r>
              <a:rPr lang="en-US" i="1" dirty="0" smtClean="0"/>
              <a:t>ake a drawing board, </a:t>
            </a:r>
          </a:p>
          <a:p>
            <a:r>
              <a:rPr lang="en-US" i="1" dirty="0"/>
              <a:t>r</a:t>
            </a:r>
            <a:r>
              <a:rPr lang="en-US" i="1" dirty="0" smtClean="0"/>
              <a:t>uler and pencil with you.</a:t>
            </a:r>
          </a:p>
          <a:p>
            <a:r>
              <a:rPr lang="en-US" i="1" dirty="0" smtClean="0"/>
              <a:t> Find a one point </a:t>
            </a:r>
            <a:r>
              <a:rPr lang="en-US" i="1" dirty="0"/>
              <a:t>perspective</a:t>
            </a:r>
            <a:endParaRPr lang="en-US" i="1" dirty="0" smtClean="0"/>
          </a:p>
          <a:p>
            <a:r>
              <a:rPr lang="en-US" i="1" dirty="0" smtClean="0"/>
              <a:t>view of a hall in this </a:t>
            </a:r>
            <a:r>
              <a:rPr lang="en-US" i="1" dirty="0"/>
              <a:t>building</a:t>
            </a:r>
            <a:endParaRPr lang="en-US" i="1" dirty="0" smtClean="0"/>
          </a:p>
          <a:p>
            <a:r>
              <a:rPr lang="en-US" b="1" i="1" dirty="0" smtClean="0"/>
              <a:t>If you are particularly</a:t>
            </a:r>
          </a:p>
          <a:p>
            <a:r>
              <a:rPr lang="en-US" b="1" i="1" dirty="0" smtClean="0"/>
              <a:t>skilled, you may take on a 2 point</a:t>
            </a:r>
          </a:p>
          <a:p>
            <a:r>
              <a:rPr lang="en-US" b="1" i="1" dirty="0" smtClean="0"/>
              <a:t>perspective angle.</a:t>
            </a:r>
          </a:p>
          <a:p>
            <a:endParaRPr lang="en-US" dirty="0"/>
          </a:p>
          <a:p>
            <a:r>
              <a:rPr lang="en-US" dirty="0" smtClean="0"/>
              <a:t>Make a light pencil drawing first, </a:t>
            </a:r>
          </a:p>
          <a:p>
            <a:r>
              <a:rPr lang="en-US" dirty="0"/>
              <a:t>e</a:t>
            </a:r>
            <a:r>
              <a:rPr lang="en-US" dirty="0" smtClean="0"/>
              <a:t>nsuring that ALL lines are correct.</a:t>
            </a:r>
          </a:p>
          <a:p>
            <a:r>
              <a:rPr lang="en-US" dirty="0" smtClean="0"/>
              <a:t>Next, shade with a pencil or use </a:t>
            </a:r>
          </a:p>
          <a:p>
            <a:r>
              <a:rPr lang="en-US" dirty="0"/>
              <a:t>c</a:t>
            </a:r>
            <a:r>
              <a:rPr lang="en-US" dirty="0" smtClean="0"/>
              <a:t>olor pencils to make a complete</a:t>
            </a:r>
          </a:p>
          <a:p>
            <a:r>
              <a:rPr lang="en-US" dirty="0"/>
              <a:t>d</a:t>
            </a:r>
            <a:r>
              <a:rPr lang="en-US" dirty="0" smtClean="0"/>
              <a:t>rawing. You must have a mat</a:t>
            </a:r>
          </a:p>
          <a:p>
            <a:r>
              <a:rPr lang="en-US" dirty="0"/>
              <a:t>r</a:t>
            </a:r>
            <a:r>
              <a:rPr lang="en-US" dirty="0" smtClean="0"/>
              <a:t>eady drawing when you are finished.</a:t>
            </a:r>
          </a:p>
          <a:p>
            <a:endParaRPr lang="en-US" dirty="0"/>
          </a:p>
        </p:txBody>
      </p:sp>
    </p:spTree>
    <p:extLst>
      <p:ext uri="{BB962C8B-B14F-4D97-AF65-F5344CB8AC3E}">
        <p14:creationId xmlns:p14="http://schemas.microsoft.com/office/powerpoint/2010/main" val="22103054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tmays\Desktop\bench.PNG"/>
          <p:cNvPicPr>
            <a:picLocks noChangeAspect="1" noChangeArrowheads="1"/>
          </p:cNvPicPr>
          <p:nvPr/>
        </p:nvPicPr>
        <p:blipFill rotWithShape="1">
          <a:blip r:embed="rId2">
            <a:extLst>
              <a:ext uri="{28A0092B-C50C-407E-A947-70E740481C1C}">
                <a14:useLocalDpi xmlns:a14="http://schemas.microsoft.com/office/drawing/2010/main" val="0"/>
              </a:ext>
            </a:extLst>
          </a:blip>
          <a:srcRect l="13433" t="20465" r="9333" b="7775"/>
          <a:stretch/>
        </p:blipFill>
        <p:spPr bwMode="auto">
          <a:xfrm>
            <a:off x="596537" y="2590800"/>
            <a:ext cx="3284874" cy="2856411"/>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14="http://schemas.microsoft.com/office/powerpoint/2010/main">
        <mc:Choice Requires="p14">
          <p:contentPart p14:bwMode="auto" r:id="rId3">
            <p14:nvContentPartPr>
              <p14:cNvPr id="2225" name="Ink 2224"/>
              <p14:cNvContentPartPr/>
              <p14:nvPr/>
            </p14:nvContentPartPr>
            <p14:xfrm>
              <a:off x="1697606" y="3798771"/>
              <a:ext cx="52200" cy="27000"/>
            </p14:xfrm>
          </p:contentPart>
        </mc:Choice>
        <mc:Fallback xmlns="">
          <p:pic>
            <p:nvPicPr>
              <p:cNvPr id="2225" name="Ink 2224"/>
              <p:cNvPicPr/>
              <p:nvPr/>
            </p:nvPicPr>
            <p:blipFill>
              <a:blip r:embed="rId4"/>
              <a:stretch>
                <a:fillRect/>
              </a:stretch>
            </p:blipFill>
            <p:spPr>
              <a:xfrm>
                <a:off x="1693286" y="3793731"/>
                <a:ext cx="61560" cy="39240"/>
              </a:xfrm>
              <a:prstGeom prst="rect">
                <a:avLst/>
              </a:prstGeom>
            </p:spPr>
          </p:pic>
        </mc:Fallback>
      </mc:AlternateContent>
      <p:graphicFrame>
        <p:nvGraphicFramePr>
          <p:cNvPr id="2298" name="Table 2297"/>
          <p:cNvGraphicFramePr>
            <a:graphicFrameLocks noGrp="1"/>
          </p:cNvGraphicFramePr>
          <p:nvPr/>
        </p:nvGraphicFramePr>
        <p:xfrm>
          <a:off x="4676503" y="2586446"/>
          <a:ext cx="3108960" cy="2886891"/>
        </p:xfrm>
        <a:graphic>
          <a:graphicData uri="http://schemas.openxmlformats.org/drawingml/2006/table">
            <a:tbl>
              <a:tblPr/>
              <a:tblGrid>
                <a:gridCol w="3108960"/>
              </a:tblGrid>
              <a:tr h="2886891">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
        <p:nvSpPr>
          <p:cNvPr id="2299" name="TextBox 2298"/>
          <p:cNvSpPr txBox="1"/>
          <p:nvPr/>
        </p:nvSpPr>
        <p:spPr>
          <a:xfrm>
            <a:off x="914400" y="533400"/>
            <a:ext cx="7408192" cy="923330"/>
          </a:xfrm>
          <a:prstGeom prst="rect">
            <a:avLst/>
          </a:prstGeom>
          <a:noFill/>
        </p:spPr>
        <p:txBody>
          <a:bodyPr wrap="square" rtlCol="0">
            <a:spAutoFit/>
          </a:bodyPr>
          <a:lstStyle/>
          <a:p>
            <a:r>
              <a:rPr lang="en-US" dirty="0" smtClean="0"/>
              <a:t>With your stylus, draw a cube inside the square on the right. Construct</a:t>
            </a:r>
          </a:p>
          <a:p>
            <a:r>
              <a:rPr lang="en-US" dirty="0"/>
              <a:t>t</a:t>
            </a:r>
            <a:r>
              <a:rPr lang="en-US" dirty="0" smtClean="0"/>
              <a:t>he stool inside the cube, then erase the extra lines. That is all there is</a:t>
            </a:r>
          </a:p>
          <a:p>
            <a:r>
              <a:rPr lang="en-US" dirty="0"/>
              <a:t>t</a:t>
            </a:r>
            <a:r>
              <a:rPr lang="en-US" dirty="0" smtClean="0"/>
              <a:t>o it!</a:t>
            </a:r>
            <a:endParaRPr lang="en-US" dirty="0"/>
          </a:p>
        </p:txBody>
      </p:sp>
    </p:spTree>
    <p:extLst>
      <p:ext uri="{BB962C8B-B14F-4D97-AF65-F5344CB8AC3E}">
        <p14:creationId xmlns:p14="http://schemas.microsoft.com/office/powerpoint/2010/main" val="29855707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45472" y="914400"/>
            <a:ext cx="8799407"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57200" y="381000"/>
            <a:ext cx="8077200" cy="369332"/>
          </a:xfrm>
          <a:prstGeom prst="rect">
            <a:avLst/>
          </a:prstGeom>
          <a:noFill/>
        </p:spPr>
        <p:txBody>
          <a:bodyPr wrap="square" rtlCol="0">
            <a:spAutoFit/>
          </a:bodyPr>
          <a:lstStyle/>
          <a:p>
            <a:r>
              <a:rPr lang="en-US" dirty="0" smtClean="0"/>
              <a:t>Roads—we use perspective so often when roads seem to disappear. Let’s try a few.</a:t>
            </a:r>
            <a:endParaRPr lang="en-US" dirty="0"/>
          </a:p>
        </p:txBody>
      </p:sp>
      <p:sp>
        <p:nvSpPr>
          <p:cNvPr id="3" name="TextBox 2"/>
          <p:cNvSpPr txBox="1"/>
          <p:nvPr/>
        </p:nvSpPr>
        <p:spPr>
          <a:xfrm>
            <a:off x="145472" y="4191000"/>
            <a:ext cx="9179014" cy="2031325"/>
          </a:xfrm>
          <a:prstGeom prst="rect">
            <a:avLst/>
          </a:prstGeom>
          <a:noFill/>
        </p:spPr>
        <p:txBody>
          <a:bodyPr wrap="square" rtlCol="0">
            <a:spAutoFit/>
          </a:bodyPr>
          <a:lstStyle/>
          <a:p>
            <a:pPr marL="342900" indent="-342900">
              <a:buAutoNum type="arabicPeriod"/>
            </a:pPr>
            <a:r>
              <a:rPr lang="en-US" dirty="0" smtClean="0"/>
              <a:t>Draw the panoramic rectangle first. </a:t>
            </a:r>
          </a:p>
          <a:p>
            <a:pPr marL="342900" indent="-342900">
              <a:buAutoNum type="arabicPeriod"/>
            </a:pPr>
            <a:r>
              <a:rPr lang="en-US" dirty="0" smtClean="0"/>
              <a:t>Establish the horizon line, now find the vanishing point.</a:t>
            </a:r>
          </a:p>
          <a:p>
            <a:pPr marL="342900" indent="-342900">
              <a:buAutoNum type="arabicPeriod"/>
            </a:pPr>
            <a:r>
              <a:rPr lang="en-US" dirty="0" smtClean="0"/>
              <a:t>Begin the road close to the right  bottom side of the page. </a:t>
            </a:r>
          </a:p>
          <a:p>
            <a:pPr marL="342900" indent="-342900">
              <a:buAutoNum type="arabicPeriod"/>
            </a:pPr>
            <a:r>
              <a:rPr lang="en-US" dirty="0" smtClean="0"/>
              <a:t>Curve it back to touch the vanishing point. Do the same with the road on the left side of the page. </a:t>
            </a:r>
          </a:p>
          <a:p>
            <a:pPr marL="342900" indent="-342900">
              <a:buAutoNum type="arabicPeriod"/>
            </a:pPr>
            <a:r>
              <a:rPr lang="en-US" dirty="0" smtClean="0"/>
              <a:t>Construct the fence. The vertical posts are further apart at the front of the page, and closer together in the </a:t>
            </a:r>
            <a:r>
              <a:rPr lang="en-US" dirty="0" err="1" smtClean="0"/>
              <a:t>back.They</a:t>
            </a:r>
            <a:r>
              <a:rPr lang="en-US" dirty="0" smtClean="0"/>
              <a:t> look like the turn a solid white when they get very close together.</a:t>
            </a:r>
            <a:endParaRPr lang="en-US" dirty="0"/>
          </a:p>
        </p:txBody>
      </p:sp>
      <mc:AlternateContent xmlns:mc="http://schemas.openxmlformats.org/markup-compatibility/2006" xmlns:p14="http://schemas.microsoft.com/office/powerpoint/2010/main">
        <mc:Choice Requires="p14">
          <p:contentPart p14:bwMode="auto" r:id="rId3">
            <p14:nvContentPartPr>
              <p14:cNvPr id="11" name="Ink 10"/>
              <p14:cNvContentPartPr/>
              <p14:nvPr/>
            </p14:nvContentPartPr>
            <p14:xfrm>
              <a:off x="2779046" y="2485491"/>
              <a:ext cx="3979080" cy="1332000"/>
            </p14:xfrm>
          </p:contentPart>
        </mc:Choice>
        <mc:Fallback xmlns="">
          <p:pic>
            <p:nvPicPr>
              <p:cNvPr id="11" name="Ink 10"/>
              <p:cNvPicPr/>
              <p:nvPr/>
            </p:nvPicPr>
            <p:blipFill>
              <a:blip r:embed="rId4"/>
              <a:stretch>
                <a:fillRect/>
              </a:stretch>
            </p:blipFill>
            <p:spPr>
              <a:xfrm>
                <a:off x="2775806" y="2482251"/>
                <a:ext cx="3992040" cy="133848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8" name="Ink 27"/>
              <p14:cNvContentPartPr/>
              <p14:nvPr/>
            </p14:nvContentPartPr>
            <p14:xfrm>
              <a:off x="7293086" y="2431131"/>
              <a:ext cx="1483920" cy="1435680"/>
            </p14:xfrm>
          </p:contentPart>
        </mc:Choice>
        <mc:Fallback xmlns="">
          <p:pic>
            <p:nvPicPr>
              <p:cNvPr id="28" name="Ink 27"/>
              <p:cNvPicPr/>
              <p:nvPr/>
            </p:nvPicPr>
            <p:blipFill>
              <a:blip r:embed="rId6"/>
              <a:stretch>
                <a:fillRect/>
              </a:stretch>
            </p:blipFill>
            <p:spPr>
              <a:xfrm>
                <a:off x="7289846" y="2426811"/>
                <a:ext cx="1496880" cy="14500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025" name="Ink 1024"/>
              <p14:cNvContentPartPr/>
              <p14:nvPr/>
            </p14:nvContentPartPr>
            <p14:xfrm>
              <a:off x="6799526" y="2312331"/>
              <a:ext cx="156960" cy="173160"/>
            </p14:xfrm>
          </p:contentPart>
        </mc:Choice>
        <mc:Fallback xmlns="">
          <p:pic>
            <p:nvPicPr>
              <p:cNvPr id="1025" name="Ink 1024"/>
              <p:cNvPicPr/>
              <p:nvPr/>
            </p:nvPicPr>
            <p:blipFill>
              <a:blip r:embed="rId8"/>
              <a:stretch>
                <a:fillRect/>
              </a:stretch>
            </p:blipFill>
            <p:spPr>
              <a:xfrm>
                <a:off x="6793406" y="2304051"/>
                <a:ext cx="174240" cy="1926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027" name="Ink 1026"/>
              <p14:cNvContentPartPr/>
              <p14:nvPr/>
            </p14:nvContentPartPr>
            <p14:xfrm>
              <a:off x="6811406" y="2392251"/>
              <a:ext cx="290160" cy="51480"/>
            </p14:xfrm>
          </p:contentPart>
        </mc:Choice>
        <mc:Fallback xmlns="">
          <p:pic>
            <p:nvPicPr>
              <p:cNvPr id="1027" name="Ink 1026"/>
              <p:cNvPicPr/>
              <p:nvPr/>
            </p:nvPicPr>
            <p:blipFill>
              <a:blip r:embed="rId10"/>
              <a:stretch>
                <a:fillRect/>
              </a:stretch>
            </p:blipFill>
            <p:spPr>
              <a:xfrm>
                <a:off x="6798446" y="2378931"/>
                <a:ext cx="306360" cy="6948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028" name="Ink 1027"/>
              <p14:cNvContentPartPr/>
              <p14:nvPr/>
            </p14:nvContentPartPr>
            <p14:xfrm>
              <a:off x="6839486" y="2396571"/>
              <a:ext cx="87480" cy="62280"/>
            </p14:xfrm>
          </p:contentPart>
        </mc:Choice>
        <mc:Fallback xmlns="">
          <p:pic>
            <p:nvPicPr>
              <p:cNvPr id="1028" name="Ink 1027"/>
              <p:cNvPicPr/>
              <p:nvPr/>
            </p:nvPicPr>
            <p:blipFill>
              <a:blip r:embed="rId12"/>
              <a:stretch>
                <a:fillRect/>
              </a:stretch>
            </p:blipFill>
            <p:spPr>
              <a:xfrm>
                <a:off x="6825446" y="2382531"/>
                <a:ext cx="116640" cy="8928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029" name="Ink 1028"/>
              <p14:cNvContentPartPr/>
              <p14:nvPr/>
            </p14:nvContentPartPr>
            <p14:xfrm>
              <a:off x="6860726" y="2297931"/>
              <a:ext cx="95400" cy="201240"/>
            </p14:xfrm>
          </p:contentPart>
        </mc:Choice>
        <mc:Fallback xmlns="">
          <p:pic>
            <p:nvPicPr>
              <p:cNvPr id="1029" name="Ink 1028"/>
              <p:cNvPicPr/>
              <p:nvPr/>
            </p:nvPicPr>
            <p:blipFill>
              <a:blip r:embed="rId14"/>
              <a:stretch>
                <a:fillRect/>
              </a:stretch>
            </p:blipFill>
            <p:spPr>
              <a:xfrm>
                <a:off x="6849206" y="2288931"/>
                <a:ext cx="115920" cy="22284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030" name="Ink 1029"/>
              <p14:cNvContentPartPr/>
              <p14:nvPr/>
            </p14:nvContentPartPr>
            <p14:xfrm>
              <a:off x="6939926" y="2427171"/>
              <a:ext cx="428040" cy="32400"/>
            </p14:xfrm>
          </p:contentPart>
        </mc:Choice>
        <mc:Fallback xmlns="">
          <p:pic>
            <p:nvPicPr>
              <p:cNvPr id="1030" name="Ink 1029"/>
              <p:cNvPicPr/>
              <p:nvPr/>
            </p:nvPicPr>
            <p:blipFill>
              <a:blip r:embed="rId16"/>
              <a:stretch>
                <a:fillRect/>
              </a:stretch>
            </p:blipFill>
            <p:spPr>
              <a:xfrm>
                <a:off x="6932366" y="2415291"/>
                <a:ext cx="438480" cy="4716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031" name="Ink 1030"/>
              <p14:cNvContentPartPr/>
              <p14:nvPr/>
            </p14:nvContentPartPr>
            <p14:xfrm>
              <a:off x="4925726" y="2468211"/>
              <a:ext cx="2497320" cy="1317240"/>
            </p14:xfrm>
          </p:contentPart>
        </mc:Choice>
        <mc:Fallback xmlns="">
          <p:pic>
            <p:nvPicPr>
              <p:cNvPr id="1031" name="Ink 1030"/>
              <p:cNvPicPr/>
              <p:nvPr/>
            </p:nvPicPr>
            <p:blipFill>
              <a:blip r:embed="rId18"/>
              <a:stretch>
                <a:fillRect/>
              </a:stretch>
            </p:blipFill>
            <p:spPr>
              <a:xfrm>
                <a:off x="4919246" y="2458851"/>
                <a:ext cx="2516760" cy="133452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032" name="Ink 1031"/>
              <p14:cNvContentPartPr/>
              <p14:nvPr/>
            </p14:nvContentPartPr>
            <p14:xfrm>
              <a:off x="6605486" y="2424651"/>
              <a:ext cx="208800" cy="291600"/>
            </p14:xfrm>
          </p:contentPart>
        </mc:Choice>
        <mc:Fallback xmlns="">
          <p:pic>
            <p:nvPicPr>
              <p:cNvPr id="1032" name="Ink 1031"/>
              <p:cNvPicPr/>
              <p:nvPr/>
            </p:nvPicPr>
            <p:blipFill>
              <a:blip r:embed="rId20"/>
              <a:stretch>
                <a:fillRect/>
              </a:stretch>
            </p:blipFill>
            <p:spPr>
              <a:xfrm>
                <a:off x="6599366" y="2412411"/>
                <a:ext cx="227160" cy="308160"/>
              </a:xfrm>
              <a:prstGeom prst="rect">
                <a:avLst/>
              </a:prstGeom>
            </p:spPr>
          </p:pic>
        </mc:Fallback>
      </mc:AlternateContent>
    </p:spTree>
    <p:extLst>
      <p:ext uri="{BB962C8B-B14F-4D97-AF65-F5344CB8AC3E}">
        <p14:creationId xmlns:p14="http://schemas.microsoft.com/office/powerpoint/2010/main" val="6366431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2400" y="152400"/>
            <a:ext cx="8679964"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030571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2400" y="152400"/>
            <a:ext cx="8389204"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2286000" y="3105835"/>
            <a:ext cx="4572000" cy="923330"/>
          </a:xfrm>
          <a:prstGeom prst="rect">
            <a:avLst/>
          </a:prstGeom>
        </p:spPr>
        <p:txBody>
          <a:bodyPr>
            <a:spAutoFit/>
          </a:bodyPr>
          <a:lstStyle/>
          <a:p>
            <a:r>
              <a:rPr lang="en-US" dirty="0">
                <a:hlinkClick r:id="rId3"/>
              </a:rPr>
              <a:t>http://</a:t>
            </a:r>
            <a:r>
              <a:rPr lang="en-US" dirty="0" smtClean="0">
                <a:hlinkClick r:id="rId3"/>
              </a:rPr>
              <a:t>www.youtube.com/watch?v=wEpVMopB6l8&amp;feature=related</a:t>
            </a:r>
            <a:endParaRPr lang="en-US" dirty="0" smtClean="0"/>
          </a:p>
          <a:p>
            <a:r>
              <a:rPr lang="en-US" dirty="0" smtClean="0"/>
              <a:t>Curving road</a:t>
            </a:r>
            <a:endParaRPr lang="en-US" dirty="0"/>
          </a:p>
        </p:txBody>
      </p:sp>
    </p:spTree>
    <p:extLst>
      <p:ext uri="{BB962C8B-B14F-4D97-AF65-F5344CB8AC3E}">
        <p14:creationId xmlns:p14="http://schemas.microsoft.com/office/powerpoint/2010/main" val="39077644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2400" y="152400"/>
            <a:ext cx="8675274"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72348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2400" y="27709"/>
            <a:ext cx="8832273" cy="2944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13873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2399" y="152400"/>
            <a:ext cx="8913383"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56817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Two-point Perspective</a:t>
            </a:r>
            <a:endParaRPr lang="en-US" dirty="0"/>
          </a:p>
        </p:txBody>
      </p:sp>
      <p:sp>
        <p:nvSpPr>
          <p:cNvPr id="3" name="Content Placeholder 2"/>
          <p:cNvSpPr>
            <a:spLocks noGrp="1"/>
          </p:cNvSpPr>
          <p:nvPr>
            <p:ph idx="1"/>
          </p:nvPr>
        </p:nvSpPr>
        <p:spPr>
          <a:xfrm>
            <a:off x="381000" y="990600"/>
            <a:ext cx="8229600" cy="4906963"/>
          </a:xfrm>
        </p:spPr>
        <p:txBody>
          <a:bodyPr>
            <a:normAutofit/>
          </a:bodyPr>
          <a:lstStyle/>
          <a:p>
            <a:r>
              <a:rPr lang="en-US" sz="2600" dirty="0" smtClean="0"/>
              <a:t>Two-point perspective can be used to draw the same objects as one-point perspective, rotated: </a:t>
            </a:r>
            <a:r>
              <a:rPr lang="en-US" sz="2600" dirty="0" smtClean="0">
                <a:solidFill>
                  <a:srgbClr val="C00000"/>
                </a:solidFill>
              </a:rPr>
              <a:t>looking at the corner of a house,</a:t>
            </a:r>
            <a:r>
              <a:rPr lang="en-US" sz="2600" dirty="0" smtClean="0"/>
              <a:t> or </a:t>
            </a:r>
            <a:r>
              <a:rPr lang="en-US" sz="2600" dirty="0" smtClean="0">
                <a:solidFill>
                  <a:srgbClr val="00B050"/>
                </a:solidFill>
              </a:rPr>
              <a:t>looking at two forked roads shrink into the distance</a:t>
            </a:r>
            <a:r>
              <a:rPr lang="en-US" sz="2600" dirty="0" smtClean="0"/>
              <a:t>, for example. One point on the horizon line represents one set of parallel lines, the other point on the horizon line represents the other set of lines.</a:t>
            </a:r>
          </a:p>
          <a:p>
            <a:r>
              <a:rPr lang="en-US" sz="2600" dirty="0" smtClean="0"/>
              <a:t>Looking at a house from the corner, one wall would recede towards one vanishing point, the other wall would recede towards the opposite vanishing point.</a:t>
            </a:r>
          </a:p>
          <a:p>
            <a:pPr>
              <a:buNone/>
            </a:pPr>
            <a:r>
              <a:rPr lang="en-US" dirty="0">
                <a:hlinkClick r:id="rId2"/>
              </a:rPr>
              <a:t>http://</a:t>
            </a:r>
            <a:r>
              <a:rPr lang="en-US" dirty="0" smtClean="0">
                <a:hlinkClick r:id="rId2"/>
              </a:rPr>
              <a:t>www.youtube.com/watch?v=c3Nv3SrtQuk&amp;feature=related</a:t>
            </a:r>
            <a:endParaRPr lang="en-US" dirty="0" smtClean="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Mid-Level View</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p:txBody>
      </p:sp>
      <p:pic>
        <p:nvPicPr>
          <p:cNvPr id="26626" name="Picture 2" descr="http://www.how-to-draw-and-paint.com/images/perspective_drawing5.jpg"/>
          <p:cNvPicPr>
            <a:picLocks noChangeAspect="1" noChangeArrowheads="1"/>
          </p:cNvPicPr>
          <p:nvPr/>
        </p:nvPicPr>
        <p:blipFill>
          <a:blip r:embed="rId2" cstate="print"/>
          <a:srcRect/>
          <a:stretch>
            <a:fillRect/>
          </a:stretch>
        </p:blipFill>
        <p:spPr bwMode="auto">
          <a:xfrm>
            <a:off x="1600200" y="1447800"/>
            <a:ext cx="5927618" cy="1981200"/>
          </a:xfrm>
          <a:prstGeom prst="rect">
            <a:avLst/>
          </a:prstGeom>
          <a:noFill/>
        </p:spPr>
      </p:pic>
      <p:sp>
        <p:nvSpPr>
          <p:cNvPr id="5" name="Content Placeholder 2"/>
          <p:cNvSpPr txBox="1">
            <a:spLocks/>
          </p:cNvSpPr>
          <p:nvPr/>
        </p:nvSpPr>
        <p:spPr>
          <a:xfrm>
            <a:off x="609600" y="1752600"/>
            <a:ext cx="8229600" cy="4525963"/>
          </a:xfrm>
          <a:prstGeom prst="rect">
            <a:avLst/>
          </a:prstGeom>
        </p:spPr>
        <p:txBody>
          <a:bodyPr vert="horz" lIns="91440" tIns="45720" rIns="91440" bIns="45720" rtlCol="0">
            <a:normAutofit fontScale="92500"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3200" noProof="0" dirty="0" smtClean="0"/>
              <a:t>When the horizon line crosses through the middle of something, </a:t>
            </a:r>
            <a:r>
              <a:rPr lang="en-US" sz="3200" noProof="0" dirty="0" smtClean="0">
                <a:solidFill>
                  <a:srgbClr val="C00000"/>
                </a:solidFill>
              </a:rPr>
              <a:t>the lines angle up and down.</a:t>
            </a:r>
          </a:p>
          <a:p>
            <a:pPr marL="342900" lvl="0" indent="-342900">
              <a:spcBef>
                <a:spcPct val="20000"/>
              </a:spcBef>
              <a:buFont typeface="Arial" pitchFamily="34" charset="0"/>
              <a:buChar char="•"/>
              <a:defRPr/>
            </a:pPr>
            <a:r>
              <a:rPr lang="en-US" sz="3200" dirty="0">
                <a:solidFill>
                  <a:srgbClr val="C00000"/>
                </a:solidFill>
                <a:hlinkClick r:id="rId3"/>
              </a:rPr>
              <a:t>http://</a:t>
            </a:r>
            <a:r>
              <a:rPr lang="en-US" sz="3200" dirty="0" smtClean="0">
                <a:solidFill>
                  <a:srgbClr val="C00000"/>
                </a:solidFill>
                <a:hlinkClick r:id="rId3"/>
              </a:rPr>
              <a:t>www.youtube.com/watch?v=Dsa4r3oM6Ws&amp;feature=related</a:t>
            </a:r>
            <a:endParaRPr lang="en-US" sz="3200" dirty="0" smtClean="0">
              <a:solidFill>
                <a:srgbClr val="C00000"/>
              </a:solidFill>
            </a:endParaRPr>
          </a:p>
          <a:p>
            <a:pPr marL="342900" lvl="0" indent="-342900">
              <a:spcBef>
                <a:spcPct val="20000"/>
              </a:spcBef>
              <a:buFont typeface="Arial" pitchFamily="34" charset="0"/>
              <a:buChar char="•"/>
              <a:defRPr/>
            </a:pPr>
            <a:r>
              <a:rPr kumimoji="0" lang="en-US" sz="3200" b="0" i="0" u="none" strike="noStrike" kern="1200" cap="none" spc="0" normalizeH="0" baseline="0" noProof="0" dirty="0" smtClean="0">
                <a:ln>
                  <a:noFill/>
                </a:ln>
                <a:solidFill>
                  <a:srgbClr val="C00000"/>
                </a:solidFill>
                <a:effectLst/>
                <a:uLnTx/>
                <a:uFillTx/>
              </a:rPr>
              <a:t>(to somewhere</a:t>
            </a:r>
            <a:r>
              <a:rPr kumimoji="0" lang="en-US" sz="3200" b="0" i="0" u="none" strike="noStrike" kern="1200" cap="none" spc="0" normalizeH="0" noProof="0" dirty="0" smtClean="0">
                <a:ln>
                  <a:noFill/>
                </a:ln>
                <a:solidFill>
                  <a:srgbClr val="C00000"/>
                </a:solidFill>
                <a:effectLst/>
                <a:uLnTx/>
                <a:uFillTx/>
              </a:rPr>
              <a:t> over </a:t>
            </a:r>
            <a:r>
              <a:rPr kumimoji="0" lang="en-US" sz="3200" b="0" i="0" u="none" strike="noStrike" kern="1200" cap="none" spc="0" normalizeH="0" noProof="0" smtClean="0">
                <a:ln>
                  <a:noFill/>
                </a:ln>
                <a:solidFill>
                  <a:srgbClr val="C00000"/>
                </a:solidFill>
                <a:effectLst/>
                <a:uLnTx/>
                <a:uFillTx/>
              </a:rPr>
              <a:t>the rainbow)</a:t>
            </a:r>
            <a:endParaRPr kumimoji="0" lang="en-US" sz="3200" b="0" i="0" u="none" strike="noStrike" kern="1200" cap="none" spc="0" normalizeH="0" baseline="0" noProof="0" dirty="0" smtClean="0">
              <a:ln>
                <a:noFill/>
              </a:ln>
              <a:solidFill>
                <a:srgbClr val="C00000"/>
              </a:solidFill>
              <a:effectLst/>
              <a:uLnTx/>
              <a:uFillTx/>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Perspective</a:t>
            </a:r>
            <a:endParaRPr lang="en-US" dirty="0"/>
          </a:p>
        </p:txBody>
      </p:sp>
      <p:sp>
        <p:nvSpPr>
          <p:cNvPr id="3" name="Content Placeholder 2"/>
          <p:cNvSpPr>
            <a:spLocks noGrp="1"/>
          </p:cNvSpPr>
          <p:nvPr>
            <p:ph idx="1"/>
          </p:nvPr>
        </p:nvSpPr>
        <p:spPr/>
        <p:txBody>
          <a:bodyPr/>
          <a:lstStyle/>
          <a:p>
            <a:r>
              <a:rPr lang="en-US" dirty="0"/>
              <a:t>Depicts foreground, middle ground and background to indicate deep space.</a:t>
            </a:r>
          </a:p>
        </p:txBody>
      </p:sp>
      <p:pic>
        <p:nvPicPr>
          <p:cNvPr id="14340" name="Picture 4" descr="http://kingfishers.ednet.ns.ca/art/grade10/images/perspective-street_corner.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52600" y="3048000"/>
            <a:ext cx="5530850" cy="3267652"/>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Worm’s-Eye View</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r>
              <a:rPr lang="en-US" dirty="0" smtClean="0">
                <a:solidFill>
                  <a:srgbClr val="C00000"/>
                </a:solidFill>
              </a:rPr>
              <a:t>Lines extend ABOVE the Horizon Line</a:t>
            </a:r>
          </a:p>
          <a:p>
            <a:r>
              <a:rPr lang="en-US" dirty="0" smtClean="0"/>
              <a:t>Lines angle UP</a:t>
            </a:r>
            <a:endParaRPr lang="en-US" dirty="0"/>
          </a:p>
        </p:txBody>
      </p:sp>
      <p:pic>
        <p:nvPicPr>
          <p:cNvPr id="3074" name="Picture 2" descr="http://www.how-to-draw-and-paint.com/images/perspective_drawing4.jpg"/>
          <p:cNvPicPr>
            <a:picLocks noChangeAspect="1" noChangeArrowheads="1"/>
          </p:cNvPicPr>
          <p:nvPr/>
        </p:nvPicPr>
        <p:blipFill>
          <a:blip r:embed="rId2" cstate="print"/>
          <a:srcRect/>
          <a:stretch>
            <a:fillRect/>
          </a:stretch>
        </p:blipFill>
        <p:spPr bwMode="auto">
          <a:xfrm>
            <a:off x="1371600" y="1219200"/>
            <a:ext cx="5957373" cy="2590800"/>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Bird’s-Eye View</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a:p>
        </p:txBody>
      </p:sp>
      <p:pic>
        <p:nvPicPr>
          <p:cNvPr id="28674" name="Picture 2" descr="http://www.how-to-draw-and-paint.com/images/perspective_drawing6.jpg"/>
          <p:cNvPicPr>
            <a:picLocks noChangeAspect="1" noChangeArrowheads="1"/>
          </p:cNvPicPr>
          <p:nvPr/>
        </p:nvPicPr>
        <p:blipFill>
          <a:blip r:embed="rId2" cstate="print"/>
          <a:srcRect/>
          <a:stretch>
            <a:fillRect/>
          </a:stretch>
        </p:blipFill>
        <p:spPr bwMode="auto">
          <a:xfrm>
            <a:off x="1600200" y="1295400"/>
            <a:ext cx="6475322" cy="2895600"/>
          </a:xfrm>
          <a:prstGeom prst="rect">
            <a:avLst/>
          </a:prstGeom>
          <a:noFill/>
        </p:spPr>
      </p:pic>
      <p:sp>
        <p:nvSpPr>
          <p:cNvPr id="5" name="Content Placeholder 2"/>
          <p:cNvSpPr txBox="1">
            <a:spLocks/>
          </p:cNvSpPr>
          <p:nvPr/>
        </p:nvSpPr>
        <p:spPr>
          <a:xfrm>
            <a:off x="609600" y="17526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3200" noProof="0" dirty="0" smtClean="0"/>
              <a:t>Lines extend BELOW horizon line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dirty="0" smtClean="0">
                <a:ln>
                  <a:noFill/>
                </a:ln>
                <a:solidFill>
                  <a:schemeClr val="tx1"/>
                </a:solidFill>
                <a:effectLst/>
                <a:uLnTx/>
                <a:uFillTx/>
                <a:latin typeface="+mn-lt"/>
                <a:ea typeface="+mn-ea"/>
                <a:cs typeface="+mn-cs"/>
              </a:rPr>
              <a:t>Lines</a:t>
            </a:r>
            <a:r>
              <a:rPr kumimoji="0" lang="en-US" sz="3200" b="0" i="0" u="none" strike="noStrike" kern="1200" cap="none" spc="0" normalizeH="0" dirty="0" smtClean="0">
                <a:ln>
                  <a:noFill/>
                </a:ln>
                <a:solidFill>
                  <a:schemeClr val="tx1"/>
                </a:solidFill>
                <a:effectLst/>
                <a:uLnTx/>
                <a:uFillTx/>
                <a:latin typeface="+mn-lt"/>
                <a:ea typeface="+mn-ea"/>
                <a:cs typeface="+mn-cs"/>
              </a:rPr>
              <a:t> angle DOWN</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382000" y="962734"/>
            <a:ext cx="184731" cy="369332"/>
          </a:xfrm>
          <a:prstGeom prst="rect">
            <a:avLst/>
          </a:prstGeom>
          <a:noFill/>
        </p:spPr>
        <p:txBody>
          <a:bodyPr vert="horz" wrap="none" rtlCol="0">
            <a:spAutoFit/>
          </a:bodyPr>
          <a:lstStyle/>
          <a:p>
            <a:endParaRPr lang="en-US" dirty="0"/>
          </a:p>
        </p:txBody>
      </p:sp>
      <p:pic>
        <p:nvPicPr>
          <p:cNvPr id="11" name="Picture 3"/>
          <p:cNvPicPr>
            <a:picLocks noGrp="1" noChangeAspect="1" noChangeArrowheads="1"/>
          </p:cNvPicPr>
          <p:nvPr>
            <p:ph sz="half" idx="4294967295"/>
          </p:nvPr>
        </p:nvPicPr>
        <p:blipFill rotWithShape="1">
          <a:blip r:embed="rId2" cstate="email">
            <a:extLst>
              <a:ext uri="{BEBA8EAE-BF5A-486C-A8C5-ECC9F3942E4B}">
                <a14:imgProps xmlns:a14="http://schemas.microsoft.com/office/drawing/2010/main">
                  <a14:imgLayer r:embed="rId3">
                    <a14:imgEffect>
                      <a14:saturation sat="0"/>
                    </a14:imgEffect>
                    <a14:imgEffect>
                      <a14:brightnessContrast bright="20000" contrast="20000"/>
                    </a14:imgEffect>
                  </a14:imgLayer>
                </a14:imgProps>
              </a:ext>
              <a:ext uri="{28A0092B-C50C-407E-A947-70E740481C1C}">
                <a14:useLocalDpi xmlns:a14="http://schemas.microsoft.com/office/drawing/2010/main"/>
              </a:ext>
            </a:extLst>
          </a:blip>
          <a:srcRect l="-1" r="667" b="3609"/>
          <a:stretch/>
        </p:blipFill>
        <p:spPr bwMode="auto">
          <a:xfrm>
            <a:off x="381000" y="152400"/>
            <a:ext cx="4541520" cy="6339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Content Placeholder 12"/>
          <p:cNvSpPr>
            <a:spLocks noGrp="1"/>
          </p:cNvSpPr>
          <p:nvPr>
            <p:ph sz="half" idx="4294967295"/>
          </p:nvPr>
        </p:nvSpPr>
        <p:spPr>
          <a:xfrm>
            <a:off x="5257800" y="228600"/>
            <a:ext cx="3886200" cy="5897563"/>
          </a:xfrm>
        </p:spPr>
        <p:txBody>
          <a:bodyPr>
            <a:normAutofit lnSpcReduction="10000"/>
          </a:bodyPr>
          <a:lstStyle/>
          <a:p>
            <a:pPr marL="0" lvl="0" indent="0">
              <a:buNone/>
            </a:pPr>
            <a:r>
              <a:rPr lang="en-US" dirty="0"/>
              <a:t>Use a colored pencil and ruler to find the vanishing point and establish converging lines that lead to the vanishing point (which is on the horizon line).  </a:t>
            </a:r>
            <a:endParaRPr lang="en-US" dirty="0" smtClean="0"/>
          </a:p>
          <a:p>
            <a:pPr marL="0" lvl="0" indent="0">
              <a:buNone/>
            </a:pPr>
            <a:endParaRPr lang="en-US" dirty="0" smtClean="0"/>
          </a:p>
          <a:p>
            <a:pPr marL="0" lvl="0" indent="0">
              <a:buNone/>
            </a:pPr>
            <a:r>
              <a:rPr lang="en-US" dirty="0" smtClean="0"/>
              <a:t>Construct </a:t>
            </a:r>
            <a:r>
              <a:rPr lang="en-US" dirty="0"/>
              <a:t>verticals parallel to the side of the paper.</a:t>
            </a:r>
          </a:p>
          <a:p>
            <a:pPr marL="0" indent="0">
              <a:buNone/>
            </a:pPr>
            <a:endParaRPr lang="en-US" dirty="0"/>
          </a:p>
        </p:txBody>
      </p:sp>
    </p:spTree>
    <p:extLst>
      <p:ext uri="{BB962C8B-B14F-4D97-AF65-F5344CB8AC3E}">
        <p14:creationId xmlns:p14="http://schemas.microsoft.com/office/powerpoint/2010/main" val="25477187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Horizon Line</a:t>
            </a:r>
            <a:endParaRPr lang="en-US" dirty="0"/>
          </a:p>
        </p:txBody>
      </p:sp>
      <p:sp>
        <p:nvSpPr>
          <p:cNvPr id="3" name="Content Placeholder 2"/>
          <p:cNvSpPr>
            <a:spLocks noGrp="1"/>
          </p:cNvSpPr>
          <p:nvPr>
            <p:ph idx="1"/>
          </p:nvPr>
        </p:nvSpPr>
        <p:spPr>
          <a:xfrm>
            <a:off x="533400" y="1295400"/>
            <a:ext cx="8229600" cy="4525963"/>
          </a:xfrm>
        </p:spPr>
        <p:txBody>
          <a:bodyPr/>
          <a:lstStyle/>
          <a:p>
            <a:r>
              <a:rPr lang="en-US" dirty="0"/>
              <a:t>Eye level. </a:t>
            </a:r>
            <a:endParaRPr lang="en-US" dirty="0" smtClean="0"/>
          </a:p>
          <a:p>
            <a:r>
              <a:rPr lang="en-US" dirty="0" smtClean="0"/>
              <a:t>Where </a:t>
            </a:r>
            <a:r>
              <a:rPr lang="en-US" dirty="0"/>
              <a:t>the earth meets the sky. </a:t>
            </a:r>
            <a:endParaRPr lang="en-US" dirty="0" smtClean="0"/>
          </a:p>
          <a:p>
            <a:r>
              <a:rPr lang="en-US" dirty="0" smtClean="0"/>
              <a:t>The </a:t>
            </a:r>
            <a:r>
              <a:rPr lang="en-US" dirty="0"/>
              <a:t>vanishing point sits on the horizon line.</a:t>
            </a:r>
          </a:p>
        </p:txBody>
      </p:sp>
      <p:pic>
        <p:nvPicPr>
          <p:cNvPr id="13314" name="Picture 2" descr="http://www.armchairpaintclasses.com/articles/vanishingpoint.jpg"/>
          <p:cNvPicPr>
            <a:picLocks noChangeAspect="1" noChangeArrowheads="1"/>
          </p:cNvPicPr>
          <p:nvPr/>
        </p:nvPicPr>
        <p:blipFill>
          <a:blip r:embed="rId2" cstate="print"/>
          <a:srcRect/>
          <a:stretch>
            <a:fillRect/>
          </a:stretch>
        </p:blipFill>
        <p:spPr bwMode="auto">
          <a:xfrm>
            <a:off x="2209800" y="3276600"/>
            <a:ext cx="4495800" cy="334649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en-US" dirty="0" smtClean="0"/>
              <a:t>Vanishing Point</a:t>
            </a:r>
            <a:endParaRPr lang="en-US" dirty="0"/>
          </a:p>
        </p:txBody>
      </p:sp>
      <p:sp>
        <p:nvSpPr>
          <p:cNvPr id="3" name="Content Placeholder 2"/>
          <p:cNvSpPr>
            <a:spLocks noGrp="1"/>
          </p:cNvSpPr>
          <p:nvPr>
            <p:ph idx="4294967295"/>
          </p:nvPr>
        </p:nvSpPr>
        <p:spPr>
          <a:xfrm>
            <a:off x="914400" y="1295400"/>
            <a:ext cx="8229600" cy="4525963"/>
          </a:xfrm>
        </p:spPr>
        <p:txBody>
          <a:bodyPr>
            <a:normAutofit/>
          </a:bodyPr>
          <a:lstStyle/>
          <a:p>
            <a:r>
              <a:rPr lang="en-US" sz="2400" dirty="0" smtClean="0"/>
              <a:t>A </a:t>
            </a:r>
            <a:r>
              <a:rPr lang="en-US" sz="2400" dirty="0">
                <a:solidFill>
                  <a:srgbClr val="C00000"/>
                </a:solidFill>
              </a:rPr>
              <a:t>point in a perspective drawing to which parallel lines of objects appear to converge</a:t>
            </a:r>
            <a:r>
              <a:rPr lang="en-US" sz="2400" dirty="0" smtClean="0">
                <a:solidFill>
                  <a:srgbClr val="C00000"/>
                </a:solidFill>
              </a:rPr>
              <a:t>.</a:t>
            </a:r>
          </a:p>
          <a:p>
            <a:r>
              <a:rPr lang="en-US" sz="2400" dirty="0" smtClean="0"/>
              <a:t>The </a:t>
            </a:r>
            <a:r>
              <a:rPr lang="en-US" sz="2400" dirty="0"/>
              <a:t>number and placement of the vanishing points determines which perspective technique is being used. </a:t>
            </a:r>
            <a:endParaRPr lang="en-US" sz="2400" dirty="0" smtClean="0"/>
          </a:p>
          <a:p>
            <a:r>
              <a:rPr lang="en-US" sz="2400" dirty="0" smtClean="0"/>
              <a:t>The </a:t>
            </a:r>
            <a:r>
              <a:rPr lang="en-US" sz="2400" dirty="0"/>
              <a:t>concept was first </a:t>
            </a:r>
            <a:r>
              <a:rPr lang="en-US" sz="2400" dirty="0" smtClean="0"/>
              <a:t>used </a:t>
            </a:r>
            <a:r>
              <a:rPr lang="en-US" sz="2400" dirty="0"/>
              <a:t>by Renaissance </a:t>
            </a:r>
            <a:r>
              <a:rPr lang="en-US" sz="2400" dirty="0" smtClean="0"/>
              <a:t>artists.</a:t>
            </a:r>
            <a:r>
              <a:rPr lang="en-US" sz="2400" dirty="0"/>
              <a:t/>
            </a:r>
            <a:br>
              <a:rPr lang="en-US" sz="2400" dirty="0"/>
            </a:br>
            <a:endParaRPr lang="en-US" sz="2400" dirty="0"/>
          </a:p>
        </p:txBody>
      </p:sp>
      <p:pic>
        <p:nvPicPr>
          <p:cNvPr id="12292" name="Picture 4" descr="http://www.internal.schools.net.au/edu/lesson_ideas/renaissance/images/agora3.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981200" y="3430733"/>
            <a:ext cx="4876800" cy="3232727"/>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2draw.net/wiki/images/b/b2/Lastsupper.jpg"/>
          <p:cNvPicPr>
            <a:picLocks noChangeAspect="1" noChangeArrowheads="1"/>
          </p:cNvPicPr>
          <p:nvPr/>
        </p:nvPicPr>
        <p:blipFill>
          <a:blip r:embed="rId2" cstate="print"/>
          <a:srcRect/>
          <a:stretch>
            <a:fillRect/>
          </a:stretch>
        </p:blipFill>
        <p:spPr bwMode="auto">
          <a:xfrm>
            <a:off x="1336964" y="762000"/>
            <a:ext cx="6629400" cy="5966460"/>
          </a:xfrm>
          <a:prstGeom prst="rect">
            <a:avLst/>
          </a:prstGeom>
          <a:noFill/>
        </p:spPr>
      </p:pic>
      <p:sp>
        <p:nvSpPr>
          <p:cNvPr id="2" name="TextBox 1"/>
          <p:cNvSpPr txBox="1"/>
          <p:nvPr/>
        </p:nvSpPr>
        <p:spPr>
          <a:xfrm>
            <a:off x="0" y="228600"/>
            <a:ext cx="9372600" cy="646331"/>
          </a:xfrm>
          <a:prstGeom prst="rect">
            <a:avLst/>
          </a:prstGeom>
          <a:noFill/>
        </p:spPr>
        <p:txBody>
          <a:bodyPr wrap="square" rtlCol="0">
            <a:spAutoFit/>
          </a:bodyPr>
          <a:lstStyle/>
          <a:p>
            <a:r>
              <a:rPr lang="en-US" dirty="0" smtClean="0"/>
              <a:t>Question: What is the subject matter, and who painted this picture? Do you know where is it located?</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752600"/>
            <a:ext cx="9144000" cy="4525963"/>
          </a:xfrm>
        </p:spPr>
        <p:txBody>
          <a:bodyPr>
            <a:normAutofit/>
          </a:bodyPr>
          <a:lstStyle/>
          <a:p>
            <a:endParaRPr lang="en-US" dirty="0" smtClean="0"/>
          </a:p>
          <a:p>
            <a:endParaRPr lang="en-US" dirty="0"/>
          </a:p>
          <a:p>
            <a:endParaRPr lang="en-US" dirty="0" smtClean="0"/>
          </a:p>
          <a:p>
            <a:endParaRPr lang="en-US" dirty="0"/>
          </a:p>
          <a:p>
            <a:endParaRPr lang="en-US" dirty="0" smtClean="0"/>
          </a:p>
          <a:p>
            <a:endParaRPr lang="en-US" dirty="0"/>
          </a:p>
          <a:p>
            <a:r>
              <a:rPr lang="en-US" sz="2400" dirty="0" smtClean="0"/>
              <a:t>Sometimes the vanishing point is not visible along the horizon line.</a:t>
            </a:r>
            <a:endParaRPr lang="en-US" sz="2400" dirty="0"/>
          </a:p>
        </p:txBody>
      </p:sp>
      <p:pic>
        <p:nvPicPr>
          <p:cNvPr id="34818" name="Picture 2" descr="http://www.webexhibits.org/sciartperspective/i/raphael-fig3-large-01.jpg"/>
          <p:cNvPicPr>
            <a:picLocks noChangeAspect="1" noChangeArrowheads="1"/>
          </p:cNvPicPr>
          <p:nvPr/>
        </p:nvPicPr>
        <p:blipFill>
          <a:blip r:embed="rId2" cstate="print"/>
          <a:srcRect/>
          <a:stretch>
            <a:fillRect/>
          </a:stretch>
        </p:blipFill>
        <p:spPr bwMode="auto">
          <a:xfrm>
            <a:off x="1" y="1301260"/>
            <a:ext cx="9144000" cy="403274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One-point </a:t>
            </a:r>
            <a:r>
              <a:rPr lang="en-US" dirty="0" smtClean="0"/>
              <a:t>Perspective-</a:t>
            </a:r>
            <a:br>
              <a:rPr lang="en-US" dirty="0" smtClean="0"/>
            </a:br>
            <a:r>
              <a:rPr lang="en-US" sz="3100" dirty="0">
                <a:solidFill>
                  <a:srgbClr val="FF0000"/>
                </a:solidFill>
              </a:rPr>
              <a:t>W</a:t>
            </a:r>
            <a:r>
              <a:rPr lang="en-US" sz="3100" dirty="0" smtClean="0">
                <a:solidFill>
                  <a:srgbClr val="FF0000"/>
                </a:solidFill>
              </a:rPr>
              <a:t>ho came up with the system for linear perspective?</a:t>
            </a:r>
            <a:endParaRPr lang="en-US" sz="3100" dirty="0">
              <a:solidFill>
                <a:srgbClr val="FF0000"/>
              </a:solidFill>
            </a:endParaRPr>
          </a:p>
        </p:txBody>
      </p:sp>
      <p:sp>
        <p:nvSpPr>
          <p:cNvPr id="3" name="Content Placeholder 2"/>
          <p:cNvSpPr>
            <a:spLocks noGrp="1"/>
          </p:cNvSpPr>
          <p:nvPr>
            <p:ph idx="1"/>
          </p:nvPr>
        </p:nvSpPr>
        <p:spPr/>
        <p:txBody>
          <a:bodyPr>
            <a:normAutofit/>
          </a:bodyPr>
          <a:lstStyle/>
          <a:p>
            <a:r>
              <a:rPr lang="en-US" dirty="0" smtClean="0"/>
              <a:t>One vanishing point is typically used for roads, railway tracks, or buildings viewed so that the front is directly facing the viewer. </a:t>
            </a:r>
          </a:p>
          <a:p>
            <a:r>
              <a:rPr lang="en-US" dirty="0" smtClean="0"/>
              <a:t>All parallel </a:t>
            </a:r>
            <a:r>
              <a:rPr lang="en-US" dirty="0"/>
              <a:t>lines converge at a single point on the horizon or eye level </a:t>
            </a:r>
            <a:r>
              <a:rPr lang="en-US" dirty="0" smtClean="0"/>
              <a:t>line.</a:t>
            </a:r>
          </a:p>
          <a:p>
            <a:pPr>
              <a:buNone/>
            </a:pPr>
            <a:endParaRPr lang="en-US" dirty="0"/>
          </a:p>
        </p:txBody>
      </p:sp>
      <p:pic>
        <p:nvPicPr>
          <p:cNvPr id="11266" name="Picture 2" descr="File:Perspective-1point.svg">
            <a:hlinkClick r:id="rId2"/>
          </p:cNvPr>
          <p:cNvPicPr>
            <a:picLocks noChangeAspect="1" noChangeArrowheads="1"/>
          </p:cNvPicPr>
          <p:nvPr/>
        </p:nvPicPr>
        <p:blipFill>
          <a:blip r:embed="rId3" cstate="print"/>
          <a:srcRect/>
          <a:stretch>
            <a:fillRect/>
          </a:stretch>
        </p:blipFill>
        <p:spPr bwMode="auto">
          <a:xfrm>
            <a:off x="2590800" y="3352800"/>
            <a:ext cx="3829050" cy="4048125"/>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600200"/>
            <a:ext cx="8839200" cy="5029200"/>
          </a:xfrm>
        </p:spPr>
        <p:txBody>
          <a:bodyPr>
            <a:norm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pPr marL="0" indent="0">
              <a:buNone/>
            </a:pPr>
            <a:r>
              <a:rPr lang="en-US" dirty="0" smtClean="0"/>
              <a:t>          Perugino “Christ Handing Keys to St. Peter”</a:t>
            </a:r>
            <a:endParaRPr lang="en-US" dirty="0"/>
          </a:p>
        </p:txBody>
      </p:sp>
      <p:pic>
        <p:nvPicPr>
          <p:cNvPr id="2050" name="Picture 2" descr="File:Perugino Keys.jpg">
            <a:hlinkClick r:id="rId2"/>
          </p:cNvPr>
          <p:cNvPicPr>
            <a:picLocks noChangeAspect="1" noChangeArrowheads="1"/>
          </p:cNvPicPr>
          <p:nvPr/>
        </p:nvPicPr>
        <p:blipFill>
          <a:blip r:embed="rId3" cstate="print"/>
          <a:srcRect/>
          <a:stretch>
            <a:fillRect/>
          </a:stretch>
        </p:blipFill>
        <p:spPr bwMode="auto">
          <a:xfrm>
            <a:off x="457200" y="561109"/>
            <a:ext cx="7620000" cy="481965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1540</TotalTime>
  <Words>920</Words>
  <Application>Microsoft Office PowerPoint</Application>
  <PresentationFormat>On-screen Show (4:3)</PresentationFormat>
  <Paragraphs>123</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           Drawing Perspective            Get out sketchbooks and pencil</vt:lpstr>
      <vt:lpstr>Key Terms –  Write these terms on a new page in your sketchbook. We will BRIEFLY define as we cover it.</vt:lpstr>
      <vt:lpstr>Perspective</vt:lpstr>
      <vt:lpstr>Horizon Line</vt:lpstr>
      <vt:lpstr>Vanishing Point</vt:lpstr>
      <vt:lpstr>PowerPoint Presentation</vt:lpstr>
      <vt:lpstr>PowerPoint Presentation</vt:lpstr>
      <vt:lpstr>One-point Perspective- Who came up with the system for linear perspective?</vt:lpstr>
      <vt:lpstr>PowerPoint Presentation</vt:lpstr>
      <vt:lpstr>PowerPoint Presentation</vt:lpstr>
      <vt:lpstr>PowerPoint Presentation</vt:lpstr>
      <vt:lpstr>PowerPoint Presentation</vt:lpstr>
      <vt:lpstr>Atmospheric Perspective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Two-point Perspective</vt:lpstr>
      <vt:lpstr>Mid-Level View</vt:lpstr>
      <vt:lpstr>Worm’s-Eye View</vt:lpstr>
      <vt:lpstr>Bird’s-Eye View</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Drawing Perspective</dc:title>
  <dc:creator>Lindsey Crouch</dc:creator>
  <cp:lastModifiedBy>Windows User</cp:lastModifiedBy>
  <cp:revision>42</cp:revision>
  <cp:lastPrinted>2011-10-11T13:45:30Z</cp:lastPrinted>
  <dcterms:created xsi:type="dcterms:W3CDTF">2010-02-16T01:19:39Z</dcterms:created>
  <dcterms:modified xsi:type="dcterms:W3CDTF">2011-10-14T19:07:19Z</dcterms:modified>
</cp:coreProperties>
</file>