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3"/>
  </p:handoutMasterIdLst>
  <p:sldIdLst>
    <p:sldId id="256" r:id="rId2"/>
    <p:sldId id="257" r:id="rId3"/>
    <p:sldId id="273" r:id="rId4"/>
    <p:sldId id="258" r:id="rId5"/>
    <p:sldId id="259" r:id="rId6"/>
    <p:sldId id="260" r:id="rId7"/>
    <p:sldId id="261" r:id="rId8"/>
    <p:sldId id="264" r:id="rId9"/>
    <p:sldId id="266" r:id="rId10"/>
    <p:sldId id="267" r:id="rId11"/>
    <p:sldId id="268" r:id="rId12"/>
    <p:sldId id="269" r:id="rId13"/>
    <p:sldId id="270" r:id="rId14"/>
    <p:sldId id="271" r:id="rId15"/>
    <p:sldId id="272" r:id="rId16"/>
    <p:sldId id="263" r:id="rId17"/>
    <p:sldId id="274" r:id="rId18"/>
    <p:sldId id="275" r:id="rId19"/>
    <p:sldId id="281" r:id="rId20"/>
    <p:sldId id="282" r:id="rId21"/>
    <p:sldId id="283" r:id="rId22"/>
    <p:sldId id="284" r:id="rId23"/>
    <p:sldId id="285" r:id="rId24"/>
    <p:sldId id="286" r:id="rId25"/>
    <p:sldId id="287" r:id="rId26"/>
    <p:sldId id="288" r:id="rId27"/>
    <p:sldId id="276" r:id="rId28"/>
    <p:sldId id="277" r:id="rId29"/>
    <p:sldId id="278" r:id="rId30"/>
    <p:sldId id="279" r:id="rId31"/>
    <p:sldId id="28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6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35" tIns="45718" rIns="91435" bIns="45718" rtlCol="0"/>
          <a:lstStyle>
            <a:lvl1pPr algn="r">
              <a:defRPr sz="1200"/>
            </a:lvl1pPr>
          </a:lstStyle>
          <a:p>
            <a:fld id="{2110B19F-893A-4BD7-8E73-38F8EF4DC0A3}" type="datetimeFigureOut">
              <a:rPr lang="en-US" smtClean="0"/>
              <a:t>8/21/2011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35" tIns="45718" rIns="91435" bIns="45718"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35" tIns="45718" rIns="91435" bIns="45718" rtlCol="0" anchor="b"/>
          <a:lstStyle>
            <a:lvl1pPr algn="r">
              <a:defRPr sz="1200"/>
            </a:lvl1pPr>
          </a:lstStyle>
          <a:p>
            <a:fld id="{F4C3CF08-5006-48D4-965F-38830E899B26}" type="slidenum">
              <a:rPr lang="en-US" smtClean="0"/>
              <a:t>‹#›</a:t>
            </a:fld>
            <a:endParaRPr lang="en-US"/>
          </a:p>
        </p:txBody>
      </p:sp>
    </p:spTree>
    <p:extLst>
      <p:ext uri="{BB962C8B-B14F-4D97-AF65-F5344CB8AC3E}">
        <p14:creationId xmlns:p14="http://schemas.microsoft.com/office/powerpoint/2010/main" val="231714289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F62989C-CFF7-484F-8A41-07EEF4C40A93}" type="datetimeFigureOut">
              <a:rPr lang="en-US" smtClean="0"/>
              <a:t>8/21/2011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62989C-CFF7-484F-8A41-07EEF4C40A93}" type="datetimeFigureOut">
              <a:rPr lang="en-US" smtClean="0"/>
              <a:t>8/21/2011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62989C-CFF7-484F-8A41-07EEF4C40A93}" type="datetimeFigureOut">
              <a:rPr lang="en-US" smtClean="0"/>
              <a:t>8/21/2011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62989C-CFF7-484F-8A41-07EEF4C40A93}" type="datetimeFigureOut">
              <a:rPr lang="en-US" smtClean="0"/>
              <a:t>8/21/2011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62989C-CFF7-484F-8A41-07EEF4C40A93}" type="datetimeFigureOut">
              <a:rPr lang="en-US" smtClean="0"/>
              <a:t>8/21/2011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F62989C-CFF7-484F-8A41-07EEF4C40A93}" type="datetimeFigureOut">
              <a:rPr lang="en-US" smtClean="0"/>
              <a:t>8/21/2011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F62989C-CFF7-484F-8A41-07EEF4C40A93}" type="datetimeFigureOut">
              <a:rPr lang="en-US" smtClean="0"/>
              <a:t>8/21/2011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F62989C-CFF7-484F-8A41-07EEF4C40A93}" type="datetimeFigureOut">
              <a:rPr lang="en-US" smtClean="0"/>
              <a:t>8/21/2011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62989C-CFF7-484F-8A41-07EEF4C40A93}" type="datetimeFigureOut">
              <a:rPr lang="en-US" smtClean="0"/>
              <a:t>8/21/2011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62989C-CFF7-484F-8A41-07EEF4C40A93}" type="datetimeFigureOut">
              <a:rPr lang="en-US" smtClean="0"/>
              <a:t>8/21/2011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62989C-CFF7-484F-8A41-07EEF4C40A93}" type="datetimeFigureOut">
              <a:rPr lang="en-US" smtClean="0"/>
              <a:t>8/21/2011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59F8A5-9E93-480F-9D72-FCAED8BEDAD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62989C-CFF7-484F-8A41-07EEF4C40A93}" type="datetimeFigureOut">
              <a:rPr lang="en-US" smtClean="0"/>
              <a:t>8/21/2011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59F8A5-9E93-480F-9D72-FCAED8BEDAD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marybethmckenzie.com/images/Japaneserobe.jpg"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marybethmckenzie.com/images/dg.jpg"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marybethmckenzie.com/images/zsleeep.jpg" TargetMode="Externa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hyperlink" Target="http://www.marybethmckenzie.com/images/(6).jpg"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marybethmckenzie.com/images/img_0567.jpg"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marybethmckenzie.com/images/mbm002.jpg"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marybethmckenzie.com/images/cofdetail.jpg"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marybethmckenzie.com/images/(7).jpg"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arybethmckenzie.com/images/marcsisp.jp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marybethmckenzie.com/images/(5).jpg"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marybethmckenzie.com/images/zsuzsa.jpg"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marybethmckenzie.com/images/Marsci,window.jpg"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marybethmckenzie.com/images/masksp.jpg"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marybethmckenzie.com/images/spmatisseprint.jpg" TargetMode="Externa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hyperlink" Target="http://www.marybethmckenzie.com/images/yellowsp.j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marybethmckenzie.com/images/spwindow.jpg" TargetMode="Externa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hyperlink" Target="http://www.marybethmckenzie.com/images/paul.jp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marybethmckenzie.com/images/brickwall.jpg"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Japaneserobe.jpg (1369551 bytes)">
            <a:hlinkClick r:id="rId2"/>
          </p:cNvPr>
          <p:cNvPicPr>
            <a:picLocks noChangeAspect="1" noChangeArrowheads="1"/>
          </p:cNvPicPr>
          <p:nvPr/>
        </p:nvPicPr>
        <p:blipFill>
          <a:blip r:embed="rId3"/>
          <a:srcRect/>
          <a:stretch>
            <a:fillRect/>
          </a:stretch>
        </p:blipFill>
        <p:spPr bwMode="auto">
          <a:xfrm>
            <a:off x="228600" y="304800"/>
            <a:ext cx="5105400" cy="6257315"/>
          </a:xfrm>
          <a:prstGeom prst="rect">
            <a:avLst/>
          </a:prstGeom>
          <a:noFill/>
        </p:spPr>
      </p:pic>
      <p:sp>
        <p:nvSpPr>
          <p:cNvPr id="7" name="Content Placeholder 6"/>
          <p:cNvSpPr>
            <a:spLocks noGrp="1"/>
          </p:cNvSpPr>
          <p:nvPr>
            <p:ph sz="half" idx="4294967295"/>
          </p:nvPr>
        </p:nvSpPr>
        <p:spPr>
          <a:xfrm>
            <a:off x="5105400" y="1600200"/>
            <a:ext cx="4038600" cy="4525963"/>
          </a:xfrm>
        </p:spPr>
        <p:txBody>
          <a:bodyPr/>
          <a:lstStyle/>
          <a:p>
            <a:pPr>
              <a:buNone/>
            </a:pPr>
            <a:r>
              <a:rPr lang="en-US" b="1" dirty="0" smtClean="0"/>
              <a:t>        Artist:</a:t>
            </a:r>
          </a:p>
          <a:p>
            <a:pPr>
              <a:buNone/>
            </a:pPr>
            <a:r>
              <a:rPr lang="en-US" sz="2400" b="1" dirty="0"/>
              <a:t> </a:t>
            </a:r>
            <a:r>
              <a:rPr lang="en-US" sz="2400" b="1" dirty="0" smtClean="0"/>
              <a:t>     MARY BETH </a:t>
            </a:r>
            <a:r>
              <a:rPr lang="en-US" sz="2400" b="1" dirty="0" err="1" smtClean="0"/>
              <a:t>McKENZIE</a:t>
            </a:r>
            <a:r>
              <a:rPr lang="en-US" b="1" dirty="0" smtClean="0"/>
              <a:t/>
            </a:r>
            <a:br>
              <a:rPr lang="en-US" b="1" dirty="0" smtClean="0"/>
            </a:br>
            <a:r>
              <a:rPr lang="en-US" b="1" dirty="0" smtClean="0"/>
              <a:t/>
            </a:r>
            <a:br>
              <a:rPr lang="en-US" b="1" dirty="0" smtClean="0"/>
            </a:b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dg.jpg (1253562 bytes)">
            <a:hlinkClick r:id="rId2"/>
          </p:cNvPr>
          <p:cNvPicPr>
            <a:picLocks noChangeAspect="1" noChangeArrowheads="1"/>
          </p:cNvPicPr>
          <p:nvPr/>
        </p:nvPicPr>
        <p:blipFill>
          <a:blip r:embed="rId3"/>
          <a:srcRect/>
          <a:stretch>
            <a:fillRect/>
          </a:stretch>
        </p:blipFill>
        <p:spPr bwMode="auto">
          <a:xfrm>
            <a:off x="3733800" y="304800"/>
            <a:ext cx="4953000" cy="6159171"/>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zsleeep.jpg (1211512 bytes)">
            <a:hlinkClick r:id="rId2"/>
          </p:cNvPr>
          <p:cNvPicPr>
            <a:picLocks noChangeAspect="1" noChangeArrowheads="1"/>
          </p:cNvPicPr>
          <p:nvPr/>
        </p:nvPicPr>
        <p:blipFill>
          <a:blip r:embed="rId3"/>
          <a:srcRect/>
          <a:stretch>
            <a:fillRect/>
          </a:stretch>
        </p:blipFill>
        <p:spPr bwMode="auto">
          <a:xfrm>
            <a:off x="304800" y="1371600"/>
            <a:ext cx="3781425" cy="5048250"/>
          </a:xfrm>
          <a:prstGeom prst="rect">
            <a:avLst/>
          </a:prstGeom>
          <a:noFill/>
        </p:spPr>
      </p:pic>
      <p:pic>
        <p:nvPicPr>
          <p:cNvPr id="25604" name="Picture 4" descr="(6).jpg (1117663 bytes)">
            <a:hlinkClick r:id="rId4"/>
          </p:cNvPr>
          <p:cNvPicPr>
            <a:picLocks noChangeAspect="1" noChangeArrowheads="1"/>
          </p:cNvPicPr>
          <p:nvPr/>
        </p:nvPicPr>
        <p:blipFill>
          <a:blip r:embed="rId5"/>
          <a:srcRect/>
          <a:stretch>
            <a:fillRect/>
          </a:stretch>
        </p:blipFill>
        <p:spPr bwMode="auto">
          <a:xfrm>
            <a:off x="4343400" y="1371600"/>
            <a:ext cx="4438650" cy="50482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img_0576.jpg (449737 bytes)"/>
          <p:cNvPicPr>
            <a:picLocks noChangeAspect="1" noChangeArrowheads="1"/>
          </p:cNvPicPr>
          <p:nvPr/>
        </p:nvPicPr>
        <p:blipFill>
          <a:blip r:embed="rId2"/>
          <a:srcRect/>
          <a:stretch>
            <a:fillRect/>
          </a:stretch>
        </p:blipFill>
        <p:spPr bwMode="auto">
          <a:xfrm>
            <a:off x="381000" y="24523"/>
            <a:ext cx="7696200" cy="664507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img_0567.jpg (267994 bytes)">
            <a:hlinkClick r:id="rId2"/>
          </p:cNvPr>
          <p:cNvPicPr>
            <a:picLocks noChangeAspect="1" noChangeArrowheads="1"/>
          </p:cNvPicPr>
          <p:nvPr/>
        </p:nvPicPr>
        <p:blipFill>
          <a:blip r:embed="rId3"/>
          <a:srcRect/>
          <a:stretch>
            <a:fillRect/>
          </a:stretch>
        </p:blipFill>
        <p:spPr bwMode="auto">
          <a:xfrm>
            <a:off x="304800" y="152400"/>
            <a:ext cx="7795953" cy="64770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img_0574.jpg (670294 bytes)"/>
          <p:cNvPicPr>
            <a:picLocks noChangeAspect="1" noChangeArrowheads="1"/>
          </p:cNvPicPr>
          <p:nvPr/>
        </p:nvPicPr>
        <p:blipFill>
          <a:blip r:embed="rId2"/>
          <a:srcRect/>
          <a:stretch>
            <a:fillRect/>
          </a:stretch>
        </p:blipFill>
        <p:spPr bwMode="auto">
          <a:xfrm>
            <a:off x="3581400" y="0"/>
            <a:ext cx="5105400" cy="6591479"/>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mbm002.jpg (5450841 bytes)">
            <a:hlinkClick r:id="rId2"/>
          </p:cNvPr>
          <p:cNvPicPr>
            <a:picLocks noChangeAspect="1" noChangeArrowheads="1"/>
          </p:cNvPicPr>
          <p:nvPr/>
        </p:nvPicPr>
        <p:blipFill>
          <a:blip r:embed="rId3"/>
          <a:srcRect/>
          <a:stretch>
            <a:fillRect/>
          </a:stretch>
        </p:blipFill>
        <p:spPr bwMode="auto">
          <a:xfrm>
            <a:off x="914400" y="228600"/>
            <a:ext cx="7715250" cy="6267157"/>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ofdetail.jpg (1530805 bytes)">
            <a:hlinkClick r:id="rId2"/>
          </p:cNvPr>
          <p:cNvPicPr>
            <a:picLocks noChangeAspect="1" noChangeArrowheads="1"/>
          </p:cNvPicPr>
          <p:nvPr/>
        </p:nvPicPr>
        <p:blipFill>
          <a:blip r:embed="rId3"/>
          <a:srcRect/>
          <a:stretch>
            <a:fillRect/>
          </a:stretch>
        </p:blipFill>
        <p:spPr bwMode="auto">
          <a:xfrm>
            <a:off x="2133600" y="1143000"/>
            <a:ext cx="5133975" cy="4191001"/>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7).jpg (1406244 bytes)">
            <a:hlinkClick r:id="rId2"/>
          </p:cNvPr>
          <p:cNvPicPr>
            <a:picLocks noChangeAspect="1" noChangeArrowheads="1"/>
          </p:cNvPicPr>
          <p:nvPr/>
        </p:nvPicPr>
        <p:blipFill>
          <a:blip r:embed="rId3"/>
          <a:srcRect/>
          <a:stretch>
            <a:fillRect/>
          </a:stretch>
        </p:blipFill>
        <p:spPr bwMode="auto">
          <a:xfrm>
            <a:off x="1066800" y="533400"/>
            <a:ext cx="7077075" cy="504825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www.jeanpederson.com/assets/galleries/41/pederson---superimposed_1_.jpg"/>
          <p:cNvPicPr>
            <a:picLocks noChangeAspect="1" noChangeArrowheads="1"/>
          </p:cNvPicPr>
          <p:nvPr/>
        </p:nvPicPr>
        <p:blipFill>
          <a:blip r:embed="rId2"/>
          <a:srcRect/>
          <a:stretch>
            <a:fillRect/>
          </a:stretch>
        </p:blipFill>
        <p:spPr bwMode="auto">
          <a:xfrm>
            <a:off x="838200" y="1152310"/>
            <a:ext cx="7239000" cy="5705690"/>
          </a:xfrm>
          <a:prstGeom prst="rect">
            <a:avLst/>
          </a:prstGeom>
          <a:noFill/>
        </p:spPr>
      </p:pic>
      <p:sp>
        <p:nvSpPr>
          <p:cNvPr id="3" name="Title 2"/>
          <p:cNvSpPr>
            <a:spLocks noGrp="1"/>
          </p:cNvSpPr>
          <p:nvPr>
            <p:ph type="title"/>
          </p:nvPr>
        </p:nvSpPr>
        <p:spPr/>
        <p:txBody>
          <a:bodyPr/>
          <a:lstStyle/>
          <a:p>
            <a:r>
              <a:rPr lang="en-US" dirty="0" smtClean="0"/>
              <a:t>Jean Pederson</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jeanpederson.com/assets/galleries/42/pederson-fabricatedth_1_.jpg"/>
          <p:cNvPicPr>
            <a:picLocks noChangeAspect="1" noChangeArrowheads="1"/>
          </p:cNvPicPr>
          <p:nvPr/>
        </p:nvPicPr>
        <p:blipFill>
          <a:blip r:embed="rId2"/>
          <a:srcRect/>
          <a:stretch>
            <a:fillRect/>
          </a:stretch>
        </p:blipFill>
        <p:spPr bwMode="auto">
          <a:xfrm>
            <a:off x="228600" y="0"/>
            <a:ext cx="3871788" cy="3028950"/>
          </a:xfrm>
          <a:prstGeom prst="rect">
            <a:avLst/>
          </a:prstGeom>
          <a:noFill/>
        </p:spPr>
      </p:pic>
      <p:pic>
        <p:nvPicPr>
          <p:cNvPr id="38916" name="Picture 4" descr="http://www.jeanpederson.com/assets/galleries/42/pederson---solo-celebration_1_.jpg"/>
          <p:cNvPicPr>
            <a:picLocks noChangeAspect="1" noChangeArrowheads="1"/>
          </p:cNvPicPr>
          <p:nvPr/>
        </p:nvPicPr>
        <p:blipFill>
          <a:blip r:embed="rId3"/>
          <a:srcRect/>
          <a:stretch>
            <a:fillRect/>
          </a:stretch>
        </p:blipFill>
        <p:spPr bwMode="auto">
          <a:xfrm>
            <a:off x="4267200" y="1676400"/>
            <a:ext cx="4676775" cy="4543426"/>
          </a:xfrm>
          <a:prstGeom prst="rect">
            <a:avLst/>
          </a:prstGeom>
          <a:noFill/>
        </p:spPr>
      </p:pic>
      <p:pic>
        <p:nvPicPr>
          <p:cNvPr id="38918" name="Picture 6" descr="http://www.jeanpederson.com/assets/galleries/42/pederson-citris-celebration_1_.jpg"/>
          <p:cNvPicPr>
            <a:picLocks noChangeAspect="1" noChangeArrowheads="1"/>
          </p:cNvPicPr>
          <p:nvPr/>
        </p:nvPicPr>
        <p:blipFill>
          <a:blip r:embed="rId4"/>
          <a:srcRect/>
          <a:stretch>
            <a:fillRect/>
          </a:stretch>
        </p:blipFill>
        <p:spPr bwMode="auto">
          <a:xfrm>
            <a:off x="762000" y="3352800"/>
            <a:ext cx="2800350" cy="271462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marcsisp.jpg (1458735 bytes)">
            <a:hlinkClick r:id="rId2"/>
          </p:cNvPr>
          <p:cNvPicPr>
            <a:picLocks noChangeAspect="1" noChangeArrowheads="1"/>
          </p:cNvPicPr>
          <p:nvPr/>
        </p:nvPicPr>
        <p:blipFill>
          <a:blip r:embed="rId3"/>
          <a:srcRect/>
          <a:stretch>
            <a:fillRect/>
          </a:stretch>
        </p:blipFill>
        <p:spPr bwMode="auto">
          <a:xfrm>
            <a:off x="152400" y="304800"/>
            <a:ext cx="5314114" cy="6172200"/>
          </a:xfrm>
          <a:prstGeom prst="rect">
            <a:avLst/>
          </a:prstGeom>
          <a:noFill/>
        </p:spPr>
      </p:pic>
      <p:sp>
        <p:nvSpPr>
          <p:cNvPr id="5" name="Content Placeholder 4"/>
          <p:cNvSpPr>
            <a:spLocks noGrp="1"/>
          </p:cNvSpPr>
          <p:nvPr>
            <p:ph sz="half" idx="4294967295"/>
          </p:nvPr>
        </p:nvSpPr>
        <p:spPr>
          <a:xfrm>
            <a:off x="6019800" y="304800"/>
            <a:ext cx="3124200" cy="5821363"/>
          </a:xfrm>
        </p:spPr>
        <p:txBody>
          <a:bodyPr>
            <a:normAutofit fontScale="77500" lnSpcReduction="20000"/>
          </a:bodyPr>
          <a:lstStyle/>
          <a:p>
            <a:pPr>
              <a:buNone/>
            </a:pPr>
            <a:r>
              <a:rPr lang="en-US" b="1" dirty="0" smtClean="0"/>
              <a:t>Mary Beth McKenzie’s EDUCATION</a:t>
            </a:r>
            <a:r>
              <a:rPr lang="en-US" dirty="0" smtClean="0"/>
              <a:t> </a:t>
            </a:r>
          </a:p>
          <a:p>
            <a:pPr>
              <a:buNone/>
            </a:pPr>
            <a:endParaRPr lang="en-US" dirty="0" smtClean="0"/>
          </a:p>
          <a:p>
            <a:r>
              <a:rPr lang="en-US" b="1" dirty="0" smtClean="0"/>
              <a:t>Museum of Fine Arts, Boston</a:t>
            </a:r>
            <a:endParaRPr lang="en-US" dirty="0" smtClean="0"/>
          </a:p>
          <a:p>
            <a:r>
              <a:rPr lang="en-US" b="1" dirty="0" smtClean="0"/>
              <a:t>Cooper School of Art, Cleveland</a:t>
            </a:r>
            <a:endParaRPr lang="en-US" dirty="0" smtClean="0"/>
          </a:p>
          <a:p>
            <a:r>
              <a:rPr lang="en-US" b="1" dirty="0" smtClean="0"/>
              <a:t>National Academy of Design, NYC</a:t>
            </a:r>
            <a:endParaRPr lang="en-US" dirty="0" smtClean="0"/>
          </a:p>
          <a:p>
            <a:r>
              <a:rPr lang="en-US" b="1" dirty="0" smtClean="0"/>
              <a:t>Art Students League, NYC</a:t>
            </a:r>
            <a:endParaRPr lang="en-US" dirty="0" smtClean="0"/>
          </a:p>
          <a:p>
            <a:r>
              <a:rPr lang="en-US" b="1" dirty="0" smtClean="0"/>
              <a:t>Studied with Robert Philipp, Robert </a:t>
            </a:r>
            <a:r>
              <a:rPr lang="en-US" b="1" dirty="0" err="1" smtClean="0"/>
              <a:t>Brackman</a:t>
            </a:r>
            <a:r>
              <a:rPr lang="en-US" b="1" dirty="0" smtClean="0"/>
              <a:t>, Jose </a:t>
            </a:r>
            <a:r>
              <a:rPr lang="en-US" b="1" dirty="0" err="1" smtClean="0"/>
              <a:t>Cintron</a:t>
            </a:r>
            <a:r>
              <a:rPr lang="en-US" b="1" dirty="0" smtClean="0"/>
              <a:t>, Daniel Greene, Burton Silverman</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www.jeanpederson.com/assets/galleries/42/07_divided.jpg"/>
          <p:cNvPicPr>
            <a:picLocks noChangeAspect="1" noChangeArrowheads="1"/>
          </p:cNvPicPr>
          <p:nvPr/>
        </p:nvPicPr>
        <p:blipFill>
          <a:blip r:embed="rId2"/>
          <a:srcRect/>
          <a:stretch>
            <a:fillRect/>
          </a:stretch>
        </p:blipFill>
        <p:spPr bwMode="auto">
          <a:xfrm>
            <a:off x="228600" y="1143000"/>
            <a:ext cx="4667250" cy="4676776"/>
          </a:xfrm>
          <a:prstGeom prst="rect">
            <a:avLst/>
          </a:prstGeom>
          <a:noFill/>
        </p:spPr>
      </p:pic>
      <p:pic>
        <p:nvPicPr>
          <p:cNvPr id="39940" name="Picture 4" descr="http://www.jeanpederson.com/assets/galleries/42/06_simple_division.jpg"/>
          <p:cNvPicPr>
            <a:picLocks noChangeAspect="1" noChangeArrowheads="1"/>
          </p:cNvPicPr>
          <p:nvPr/>
        </p:nvPicPr>
        <p:blipFill>
          <a:blip r:embed="rId3"/>
          <a:srcRect/>
          <a:stretch>
            <a:fillRect/>
          </a:stretch>
        </p:blipFill>
        <p:spPr bwMode="auto">
          <a:xfrm>
            <a:off x="5010585" y="533400"/>
            <a:ext cx="4133415" cy="4057651"/>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www.jeanpederson.com/assets/galleries/42/01_quiet_reflections.jpg"/>
          <p:cNvPicPr>
            <a:picLocks noChangeAspect="1" noChangeArrowheads="1"/>
          </p:cNvPicPr>
          <p:nvPr/>
        </p:nvPicPr>
        <p:blipFill>
          <a:blip r:embed="rId2"/>
          <a:srcRect/>
          <a:stretch>
            <a:fillRect/>
          </a:stretch>
        </p:blipFill>
        <p:spPr bwMode="auto">
          <a:xfrm>
            <a:off x="457200" y="0"/>
            <a:ext cx="6705599" cy="67056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www.jeanpederson.com/assets/galleries/42/02_ice_capped.jpg"/>
          <p:cNvPicPr>
            <a:picLocks noChangeAspect="1" noChangeArrowheads="1"/>
          </p:cNvPicPr>
          <p:nvPr/>
        </p:nvPicPr>
        <p:blipFill>
          <a:blip r:embed="rId2"/>
          <a:srcRect/>
          <a:stretch>
            <a:fillRect/>
          </a:stretch>
        </p:blipFill>
        <p:spPr bwMode="auto">
          <a:xfrm>
            <a:off x="1295400" y="228600"/>
            <a:ext cx="6276975" cy="6276976"/>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www.jeanpederson.com/assets/galleries/42/04_along_the_parkway.jpg"/>
          <p:cNvPicPr>
            <a:picLocks noChangeAspect="1" noChangeArrowheads="1"/>
          </p:cNvPicPr>
          <p:nvPr/>
        </p:nvPicPr>
        <p:blipFill>
          <a:blip r:embed="rId2"/>
          <a:srcRect/>
          <a:stretch>
            <a:fillRect/>
          </a:stretch>
        </p:blipFill>
        <p:spPr bwMode="auto">
          <a:xfrm>
            <a:off x="104776" y="28575"/>
            <a:ext cx="6829424" cy="682942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www.jeanpederson.com/assets/galleries/42/05_parkway_reflections.jpg"/>
          <p:cNvPicPr>
            <a:picLocks noChangeAspect="1" noChangeArrowheads="1"/>
          </p:cNvPicPr>
          <p:nvPr/>
        </p:nvPicPr>
        <p:blipFill>
          <a:blip r:embed="rId2"/>
          <a:srcRect/>
          <a:stretch>
            <a:fillRect/>
          </a:stretch>
        </p:blipFill>
        <p:spPr bwMode="auto">
          <a:xfrm>
            <a:off x="381000" y="457200"/>
            <a:ext cx="5943600" cy="5943601"/>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www.jeanpederson.com/assets/galleries/40/12_tending.jpg"/>
          <p:cNvPicPr>
            <a:picLocks noChangeAspect="1" noChangeArrowheads="1"/>
          </p:cNvPicPr>
          <p:nvPr/>
        </p:nvPicPr>
        <p:blipFill>
          <a:blip r:embed="rId2"/>
          <a:srcRect/>
          <a:stretch>
            <a:fillRect/>
          </a:stretch>
        </p:blipFill>
        <p:spPr bwMode="auto">
          <a:xfrm>
            <a:off x="533400" y="533399"/>
            <a:ext cx="6096000" cy="6096001"/>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www.jeanpederson.com/assets/galleries/40/13_crop_circles.jpg"/>
          <p:cNvPicPr>
            <a:picLocks noChangeAspect="1" noChangeArrowheads="1"/>
          </p:cNvPicPr>
          <p:nvPr/>
        </p:nvPicPr>
        <p:blipFill>
          <a:blip r:embed="rId2"/>
          <a:srcRect/>
          <a:stretch>
            <a:fillRect/>
          </a:stretch>
        </p:blipFill>
        <p:spPr bwMode="auto">
          <a:xfrm>
            <a:off x="914400" y="182780"/>
            <a:ext cx="6324600" cy="631172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Artist’s Statement</a:t>
            </a:r>
            <a:endParaRPr lang="en-US" dirty="0"/>
          </a:p>
        </p:txBody>
      </p:sp>
      <p:sp>
        <p:nvSpPr>
          <p:cNvPr id="4" name="Content Placeholder 3"/>
          <p:cNvSpPr>
            <a:spLocks noGrp="1"/>
          </p:cNvSpPr>
          <p:nvPr>
            <p:ph idx="1"/>
          </p:nvPr>
        </p:nvSpPr>
        <p:spPr>
          <a:xfrm>
            <a:off x="457200" y="1600200"/>
            <a:ext cx="8229600" cy="5029200"/>
          </a:xfrm>
        </p:spPr>
        <p:txBody>
          <a:bodyPr>
            <a:normAutofit fontScale="70000" lnSpcReduction="20000"/>
          </a:bodyPr>
          <a:lstStyle/>
          <a:p>
            <a:pPr>
              <a:buNone/>
            </a:pPr>
            <a:r>
              <a:rPr lang="en-US" dirty="0" smtClean="0"/>
              <a:t/>
            </a:r>
            <a:br>
              <a:rPr lang="en-US" dirty="0" smtClean="0"/>
            </a:br>
            <a:r>
              <a:rPr lang="en-US" dirty="0" smtClean="0"/>
              <a:t>"Finding a way to express the human figure in a language that reflects the twenty-first century is perhaps the greatest challenge in figurative work today." </a:t>
            </a:r>
          </a:p>
          <a:p>
            <a:pPr>
              <a:buNone/>
            </a:pPr>
            <a:endParaRPr lang="en-US" dirty="0" smtClean="0"/>
          </a:p>
          <a:p>
            <a:pPr>
              <a:buNone/>
            </a:pPr>
            <a:r>
              <a:rPr lang="en-US" dirty="0"/>
              <a:t> </a:t>
            </a:r>
            <a:r>
              <a:rPr lang="en-US" dirty="0" smtClean="0"/>
              <a:t>     Figurative painting has a long established global history. Most cultures represented the human form early on in the development of their iconography. We are hard pressed to find a period in art history when the human figure wasn’t drawn, painted or sculpted. Representing the figure has always been a thoroughly satisfying experience for me, from my first figure drawing classes in University to connecting with my sitters in my studio today. Capturing the human spirit is very rewarding. My paintings reflect ideas and issues faced by people in my community. The subjects in my paintings are people I have met and felt compelled to paint.</a:t>
            </a:r>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www.jeanpederson.com/assets/galleries/41/beyondtheborders.jpg"/>
          <p:cNvPicPr>
            <a:picLocks noChangeAspect="1" noChangeArrowheads="1"/>
          </p:cNvPicPr>
          <p:nvPr/>
        </p:nvPicPr>
        <p:blipFill>
          <a:blip r:embed="rId2"/>
          <a:srcRect/>
          <a:stretch>
            <a:fillRect/>
          </a:stretch>
        </p:blipFill>
        <p:spPr bwMode="auto">
          <a:xfrm>
            <a:off x="1752600" y="143673"/>
            <a:ext cx="4800600" cy="6584065"/>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www.jeanpederson.com/assets/galleries/41/silkwrapped.jpg"/>
          <p:cNvPicPr>
            <a:picLocks noChangeAspect="1" noChangeArrowheads="1"/>
          </p:cNvPicPr>
          <p:nvPr/>
        </p:nvPicPr>
        <p:blipFill>
          <a:blip r:embed="rId2"/>
          <a:srcRect/>
          <a:stretch>
            <a:fillRect/>
          </a:stretch>
        </p:blipFill>
        <p:spPr bwMode="auto">
          <a:xfrm>
            <a:off x="609600" y="228600"/>
            <a:ext cx="7841863" cy="63246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5).jpg (1530462 bytes)">
            <a:hlinkClick r:id="rId2"/>
          </p:cNvPr>
          <p:cNvPicPr>
            <a:picLocks noChangeAspect="1" noChangeArrowheads="1"/>
          </p:cNvPicPr>
          <p:nvPr/>
        </p:nvPicPr>
        <p:blipFill>
          <a:blip r:embed="rId3"/>
          <a:srcRect/>
          <a:stretch>
            <a:fillRect/>
          </a:stretch>
        </p:blipFill>
        <p:spPr bwMode="auto">
          <a:xfrm>
            <a:off x="381000" y="0"/>
            <a:ext cx="5334000" cy="6727371"/>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www.jeanpederson.com/assets/galleries/41/12_harloquin.jpg"/>
          <p:cNvPicPr>
            <a:picLocks noChangeAspect="1" noChangeArrowheads="1"/>
          </p:cNvPicPr>
          <p:nvPr/>
        </p:nvPicPr>
        <p:blipFill>
          <a:blip r:embed="rId2"/>
          <a:srcRect/>
          <a:stretch>
            <a:fillRect/>
          </a:stretch>
        </p:blipFill>
        <p:spPr bwMode="auto">
          <a:xfrm>
            <a:off x="2286000" y="381000"/>
            <a:ext cx="4343400" cy="5686959"/>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www.jeanpederson.com/assets/galleries/41/13_transfixed.jpg"/>
          <p:cNvPicPr>
            <a:picLocks noChangeAspect="1" noChangeArrowheads="1"/>
          </p:cNvPicPr>
          <p:nvPr/>
        </p:nvPicPr>
        <p:blipFill>
          <a:blip r:embed="rId2"/>
          <a:srcRect/>
          <a:stretch>
            <a:fillRect/>
          </a:stretch>
        </p:blipFill>
        <p:spPr bwMode="auto">
          <a:xfrm>
            <a:off x="315245" y="296477"/>
            <a:ext cx="8066755" cy="5799523"/>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zsuzsa.jpg (1679446 bytes)">
            <a:hlinkClick r:id="rId2"/>
          </p:cNvPr>
          <p:cNvPicPr>
            <a:picLocks noChangeAspect="1" noChangeArrowheads="1"/>
          </p:cNvPicPr>
          <p:nvPr/>
        </p:nvPicPr>
        <p:blipFill>
          <a:blip r:embed="rId3"/>
          <a:srcRect/>
          <a:stretch>
            <a:fillRect/>
          </a:stretch>
        </p:blipFill>
        <p:spPr bwMode="auto">
          <a:xfrm>
            <a:off x="304800" y="183162"/>
            <a:ext cx="8367968" cy="667483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Marsci,window.jpg (1462511 bytes)">
            <a:hlinkClick r:id="rId2"/>
          </p:cNvPr>
          <p:cNvPicPr>
            <a:picLocks noChangeAspect="1" noChangeArrowheads="1"/>
          </p:cNvPicPr>
          <p:nvPr/>
        </p:nvPicPr>
        <p:blipFill>
          <a:blip r:embed="rId3"/>
          <a:srcRect/>
          <a:stretch>
            <a:fillRect/>
          </a:stretch>
        </p:blipFill>
        <p:spPr bwMode="auto">
          <a:xfrm>
            <a:off x="2057400" y="152400"/>
            <a:ext cx="5422773" cy="65532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masksp.jpg (1274343 bytes)">
            <a:hlinkClick r:id="rId2"/>
          </p:cNvPr>
          <p:cNvPicPr>
            <a:picLocks noChangeAspect="1" noChangeArrowheads="1"/>
          </p:cNvPicPr>
          <p:nvPr/>
        </p:nvPicPr>
        <p:blipFill>
          <a:blip r:embed="rId3"/>
          <a:srcRect/>
          <a:stretch>
            <a:fillRect/>
          </a:stretch>
        </p:blipFill>
        <p:spPr bwMode="auto">
          <a:xfrm>
            <a:off x="175259" y="152400"/>
            <a:ext cx="8968741" cy="58674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www.marybethmckenzie.com/images/spmatisseprint_small.jpg">
            <a:hlinkClick r:id="rId2"/>
          </p:cNvPr>
          <p:cNvPicPr>
            <a:picLocks noChangeAspect="1" noChangeArrowheads="1"/>
          </p:cNvPicPr>
          <p:nvPr/>
        </p:nvPicPr>
        <p:blipFill>
          <a:blip r:embed="rId3"/>
          <a:srcRect/>
          <a:stretch>
            <a:fillRect/>
          </a:stretch>
        </p:blipFill>
        <p:spPr bwMode="auto">
          <a:xfrm>
            <a:off x="4382192" y="838200"/>
            <a:ext cx="4533207" cy="5571540"/>
          </a:xfrm>
          <a:prstGeom prst="rect">
            <a:avLst/>
          </a:prstGeom>
          <a:noFill/>
        </p:spPr>
      </p:pic>
      <p:pic>
        <p:nvPicPr>
          <p:cNvPr id="3" name="Picture 2" descr="yellowsp.jpg (1325975 bytes)">
            <a:hlinkClick r:id="rId4"/>
          </p:cNvPr>
          <p:cNvPicPr>
            <a:picLocks noChangeAspect="1" noChangeArrowheads="1"/>
          </p:cNvPicPr>
          <p:nvPr/>
        </p:nvPicPr>
        <p:blipFill>
          <a:blip r:embed="rId5"/>
          <a:srcRect/>
          <a:stretch>
            <a:fillRect/>
          </a:stretch>
        </p:blipFill>
        <p:spPr bwMode="auto">
          <a:xfrm>
            <a:off x="381000" y="533400"/>
            <a:ext cx="3753196" cy="48006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spwindow.jpg (1042482 bytes)">
            <a:hlinkClick r:id="rId2"/>
          </p:cNvPr>
          <p:cNvPicPr>
            <a:picLocks noChangeAspect="1" noChangeArrowheads="1"/>
          </p:cNvPicPr>
          <p:nvPr/>
        </p:nvPicPr>
        <p:blipFill>
          <a:blip r:embed="rId3"/>
          <a:srcRect/>
          <a:stretch>
            <a:fillRect/>
          </a:stretch>
        </p:blipFill>
        <p:spPr bwMode="auto">
          <a:xfrm>
            <a:off x="3657600" y="228600"/>
            <a:ext cx="5486400" cy="6270171"/>
          </a:xfrm>
          <a:prstGeom prst="rect">
            <a:avLst/>
          </a:prstGeom>
          <a:noFill/>
        </p:spPr>
      </p:pic>
      <p:pic>
        <p:nvPicPr>
          <p:cNvPr id="3" name="Picture 2" descr="http://www.marybethmckenzie.com/images/paul_small.jpg">
            <a:hlinkClick r:id="rId4"/>
          </p:cNvPr>
          <p:cNvPicPr>
            <a:picLocks noChangeAspect="1" noChangeArrowheads="1"/>
          </p:cNvPicPr>
          <p:nvPr/>
        </p:nvPicPr>
        <p:blipFill>
          <a:blip r:embed="rId5"/>
          <a:srcRect/>
          <a:stretch>
            <a:fillRect/>
          </a:stretch>
        </p:blipFill>
        <p:spPr bwMode="auto">
          <a:xfrm>
            <a:off x="228600" y="381000"/>
            <a:ext cx="3238500" cy="4572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brickwall.jpg (1149151 bytes)">
            <a:hlinkClick r:id="rId2"/>
          </p:cNvPr>
          <p:cNvPicPr>
            <a:picLocks noChangeAspect="1" noChangeArrowheads="1"/>
          </p:cNvPicPr>
          <p:nvPr/>
        </p:nvPicPr>
        <p:blipFill>
          <a:blip r:embed="rId3"/>
          <a:srcRect/>
          <a:stretch>
            <a:fillRect/>
          </a:stretch>
        </p:blipFill>
        <p:spPr bwMode="auto">
          <a:xfrm>
            <a:off x="304800" y="228600"/>
            <a:ext cx="5257800" cy="6200845"/>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TotalTime>
  <Words>54</Words>
  <Application>Microsoft Office PowerPoint</Application>
  <PresentationFormat>On-screen Show (4:3)</PresentationFormat>
  <Paragraphs>14</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Jean Pederson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Artist’s Statement</vt:lpstr>
      <vt:lpstr>PowerPoint Presentation</vt:lpstr>
      <vt:lpstr>PowerPoint Presentation</vt:lpstr>
      <vt:lpstr>PowerPoint Presentation</vt:lpstr>
      <vt:lpstr>PowerPoint Presentation</vt:lpstr>
    </vt:vector>
  </TitlesOfParts>
  <Company>Wesleyan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tmays</dc:creator>
  <cp:lastModifiedBy>Windows User</cp:lastModifiedBy>
  <cp:revision>4</cp:revision>
  <dcterms:created xsi:type="dcterms:W3CDTF">2008-11-20T12:42:49Z</dcterms:created>
  <dcterms:modified xsi:type="dcterms:W3CDTF">2011-08-21T14:42:08Z</dcterms:modified>
</cp:coreProperties>
</file>