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0" r:id="rId5"/>
    <p:sldId id="271" r:id="rId6"/>
    <p:sldId id="262" r:id="rId7"/>
    <p:sldId id="263" r:id="rId8"/>
    <p:sldId id="259" r:id="rId9"/>
    <p:sldId id="260" r:id="rId10"/>
    <p:sldId id="261" r:id="rId11"/>
    <p:sldId id="264" r:id="rId12"/>
    <p:sldId id="268" r:id="rId13"/>
    <p:sldId id="265" r:id="rId14"/>
    <p:sldId id="266" r:id="rId15"/>
    <p:sldId id="267" r:id="rId16"/>
    <p:sldId id="269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72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74A28-0CDF-4D64-AC9C-6ED78A0CC00F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EADB7-B4BF-4BF3-AEF1-A9057B437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ffiliates.allposters.com/link/redirect.asp?item=376494&amp;AID=239802&amp;PSTID=1&amp;LTID=2)#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interiors/doors_windows/door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71800"/>
            <a:ext cx="4460488" cy="3657600"/>
          </a:xfrm>
          <a:prstGeom prst="rect">
            <a:avLst/>
          </a:prstGeom>
          <a:noFill/>
        </p:spPr>
      </p:pic>
      <p:pic>
        <p:nvPicPr>
          <p:cNvPr id="3" name="Picture 2" descr="http://www.waynejiang.com/painting/interiors/doors_windows/do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2809" y="304800"/>
            <a:ext cx="3848292" cy="51054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Project inspired by </a:t>
            </a:r>
            <a:br>
              <a:rPr lang="en-US" dirty="0" smtClean="0"/>
            </a:br>
            <a:r>
              <a:rPr lang="en-US" sz="2800" dirty="0" smtClean="0"/>
              <a:t>Wayne Jiang, Edward hopper, and</a:t>
            </a:r>
            <a:br>
              <a:rPr lang="en-US" sz="2800" dirty="0" smtClean="0"/>
            </a:br>
            <a:r>
              <a:rPr lang="en-US" sz="2800" dirty="0"/>
              <a:t>A</a:t>
            </a:r>
            <a:r>
              <a:rPr lang="en-US" sz="2800" dirty="0" smtClean="0"/>
              <a:t>ndrew Wyeth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0" y="1676400"/>
            <a:ext cx="4495800" cy="1143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     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astellar" pitchFamily="18" charset="0"/>
              </a:rPr>
              <a:t>Creating a </a:t>
            </a:r>
          </a:p>
          <a:p>
            <a:pPr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Castellar" pitchFamily="18" charset="0"/>
              </a:rPr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astellar" pitchFamily="18" charset="0"/>
              </a:rPr>
              <a:t>   “Sense of Place”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Castellar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1" y="5638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Jiang said, “</a:t>
            </a:r>
            <a:r>
              <a:rPr lang="en-US" dirty="0"/>
              <a:t>I like to create paintings that reflect on stillness, solitude, and mystery</a:t>
            </a:r>
            <a:r>
              <a:rPr lang="en-US" dirty="0" smtClean="0"/>
              <a:t>.”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ibiblio.org/wm/paint/auth/hopper/interior/hopper.chair-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381750" cy="5000625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u="sng" dirty="0" smtClean="0"/>
              <a:t>Chair Car</a:t>
            </a:r>
            <a:r>
              <a:rPr lang="en-US" dirty="0" smtClean="0"/>
              <a:t>, 1965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Andrew Wyeth Groundhog Day Pri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600" y="1371600"/>
            <a:ext cx="4355400" cy="442508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Andrew Wyeth, American Painter</a:t>
            </a:r>
            <a:br>
              <a:rPr lang="en-US" dirty="0" smtClean="0"/>
            </a:br>
            <a:r>
              <a:rPr lang="en-US" sz="2000" dirty="0" smtClean="0"/>
              <a:t>July 12, 1917-January 16, 2009</a:t>
            </a:r>
            <a:endParaRPr lang="en-US" sz="2000" dirty="0"/>
          </a:p>
        </p:txBody>
      </p:sp>
      <p:pic>
        <p:nvPicPr>
          <p:cNvPr id="21508" name="Picture 4" descr="'Christina's World' by Andrew Wyet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895600"/>
            <a:ext cx="4752975" cy="318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'Groundhog Day Study, 1959' by Andrew Wy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"/>
            <a:ext cx="3734480" cy="5867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381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Groundhog Day Study</a:t>
            </a:r>
            <a:r>
              <a:rPr lang="en-US" dirty="0" smtClean="0"/>
              <a:t>, </a:t>
            </a:r>
          </a:p>
          <a:p>
            <a:r>
              <a:rPr lang="en-US" dirty="0" smtClean="0"/>
              <a:t>Watercolor, 1959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'The New Table' by Andrew Wy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255686"/>
            <a:ext cx="4572000" cy="64594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1200" y="1981200"/>
            <a:ext cx="2762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The New Table</a:t>
            </a:r>
          </a:p>
          <a:p>
            <a:r>
              <a:rPr lang="en-US" dirty="0" smtClean="0"/>
              <a:t>28 x 20, Oil on Canvas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'Her Room' by Andrew Wy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7848600" cy="4073722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u="sng" dirty="0" smtClean="0"/>
              <a:t>Her Room</a:t>
            </a:r>
            <a:r>
              <a:rPr lang="en-US" dirty="0" smtClean="0"/>
              <a:t>, 1963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'Otherworld' by Andrew Wy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648" y="1159626"/>
            <a:ext cx="7769352" cy="50601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smtClean="0"/>
              <a:t>Otherworld</a:t>
            </a:r>
            <a:r>
              <a:rPr lang="en-US" sz="3600" dirty="0" smtClean="0"/>
              <a:t>, 2002</a:t>
            </a:r>
            <a:endParaRPr lang="en-US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apcentral.collegeboard.com/apc/public/repository/Bruckner_2DCo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590800" cy="3429000"/>
          </a:xfrm>
          <a:prstGeom prst="rect">
            <a:avLst/>
          </a:prstGeom>
          <a:noFill/>
        </p:spPr>
      </p:pic>
      <p:pic>
        <p:nvPicPr>
          <p:cNvPr id="26628" name="Picture 4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04800"/>
            <a:ext cx="2057400" cy="2693326"/>
          </a:xfrm>
          <a:prstGeom prst="rect">
            <a:avLst/>
          </a:prstGeom>
          <a:noFill/>
        </p:spPr>
      </p:pic>
      <p:pic>
        <p:nvPicPr>
          <p:cNvPr id="26630" name="Picture 6" descr="http://apcentral.collegeboard.com/apc/public/repository/Bruckner_2DCon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09600"/>
            <a:ext cx="2343150" cy="3429000"/>
          </a:xfrm>
          <a:prstGeom prst="rect">
            <a:avLst/>
          </a:prstGeom>
          <a:noFill/>
        </p:spPr>
      </p:pic>
      <p:pic>
        <p:nvPicPr>
          <p:cNvPr id="26632" name="Picture 8" descr="http://apcentral.collegeboard.com/apc/public/repository/Bruckner_2DCon_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3200400"/>
            <a:ext cx="27051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4343400"/>
            <a:ext cx="23014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an AP</a:t>
            </a:r>
          </a:p>
          <a:p>
            <a:r>
              <a:rPr lang="en-US" dirty="0" smtClean="0"/>
              <a:t>2D Design </a:t>
            </a:r>
          </a:p>
          <a:p>
            <a:r>
              <a:rPr lang="en-US" dirty="0" smtClean="0"/>
              <a:t>Concentration</a:t>
            </a:r>
          </a:p>
          <a:p>
            <a:r>
              <a:rPr lang="en-US" dirty="0" smtClean="0"/>
              <a:t>(See website for more </a:t>
            </a:r>
          </a:p>
          <a:p>
            <a:r>
              <a:rPr lang="en-US" dirty="0" smtClean="0"/>
              <a:t>Pictures)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pstudio.ets.org/apimages/stu60744/2D/Concentration/zoomOutImg/686f766973636f75727479617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721884" cy="6477000"/>
          </a:xfrm>
          <a:prstGeom prst="rect">
            <a:avLst/>
          </a:prstGeom>
          <a:noFill/>
        </p:spPr>
      </p:pic>
      <p:pic>
        <p:nvPicPr>
          <p:cNvPr id="4" name="Picture 2" descr="https://apstudio.ets.org/apimages/stu60744/2D/Concentration/zoomOutImg/6561726c796f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57200"/>
            <a:ext cx="3842844" cy="2857500"/>
          </a:xfrm>
          <a:prstGeom prst="rect">
            <a:avLst/>
          </a:prstGeom>
          <a:noFill/>
        </p:spPr>
      </p:pic>
      <p:pic>
        <p:nvPicPr>
          <p:cNvPr id="5" name="Picture 2" descr="https://apstudio.ets.org/apimages/stu60744/2D/Concentration/zoomOutImg/6e6577636f6c6f72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199" y="3711741"/>
            <a:ext cx="3212757" cy="2286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616864" y="3314700"/>
            <a:ext cx="352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Jessica </a:t>
            </a:r>
            <a:r>
              <a:rPr lang="en-US" dirty="0" err="1" smtClean="0"/>
              <a:t>Hovis</a:t>
            </a:r>
            <a:r>
              <a:rPr lang="en-US" dirty="0" smtClean="0"/>
              <a:t>, AP 2010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199" y="5997742"/>
            <a:ext cx="3281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Charcoal drawings  of her Church</a:t>
            </a:r>
          </a:p>
          <a:p>
            <a:r>
              <a:rPr lang="en-US" dirty="0" smtClean="0"/>
              <a:t> court yard (at different phases of the moon)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pstudio.ets.org/apimages/stu60744/2D/Concentration/zoomOutImg/686f766973636f7572747961726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460259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pstudio.ets.org/apimages/stu60744/2D/Concentration/zoomOutImg/686f76697366756c6c6d6f6f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10600" cy="6413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waynejiang.com/painting/interiors/doors_windows/spring-window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3845232" cy="4953000"/>
          </a:xfrm>
          <a:prstGeom prst="rect">
            <a:avLst/>
          </a:prstGeom>
          <a:noFill/>
        </p:spPr>
      </p:pic>
      <p:pic>
        <p:nvPicPr>
          <p:cNvPr id="5" name="Picture 4" descr="http://www.waynejiang.com/painting/interiors/doors_windows/do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524000"/>
            <a:ext cx="4563836" cy="4953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1524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a “sense of place” in</a:t>
            </a:r>
          </a:p>
          <a:p>
            <a:r>
              <a:rPr lang="en-US" dirty="0" smtClean="0"/>
              <a:t>A painting. Take multiple pictures of places that you wish the viewer to “feel”.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410200"/>
            <a:ext cx="396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the lighting guide you</a:t>
            </a:r>
          </a:p>
          <a:p>
            <a:r>
              <a:rPr lang="en-US" dirty="0" smtClean="0"/>
              <a:t>In creating the sense of mystery, wonder or intrigue that you wish to convey. Make multiple thumbnails to capture what you want to paint.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pstudio.ets.org/apimages/stu58941/2D/Concentration/zoomOutImg/46617272656c6c5f575f7061696e74696e675f41667465726e6f6f6e4c696768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8036223" cy="62178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9200" y="1166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 Farrell, oil painting 16 x 20, AP 2010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pstudio.ets.org/apimages/stu60744/2D/Breadth/zoomOutImg/486f7669735f4a5f7061696e74696e675f4c696768746f6e53746f6e6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7709"/>
            <a:ext cx="6076950" cy="6705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0" y="2057400"/>
            <a:ext cx="2294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Jessica </a:t>
            </a:r>
            <a:r>
              <a:rPr lang="en-US" dirty="0" err="1" smtClean="0"/>
              <a:t>Hovis</a:t>
            </a:r>
            <a:endParaRPr lang="en-US" dirty="0" smtClean="0"/>
          </a:p>
          <a:p>
            <a:r>
              <a:rPr lang="en-US" dirty="0" smtClean="0"/>
              <a:t>Sense of Place, Ireland</a:t>
            </a:r>
          </a:p>
          <a:p>
            <a:r>
              <a:rPr lang="en-US" dirty="0" smtClean="0"/>
              <a:t>AP 2010</a:t>
            </a:r>
          </a:p>
          <a:p>
            <a:r>
              <a:rPr lang="en-US" dirty="0" smtClean="0"/>
              <a:t>Oil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pstudio.ets.org/apimages/stu56041/2D/Breadth/zoomOutImg/5368696e6e5f455f5061696e74696e675f507261637469636543686169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9591"/>
            <a:ext cx="5048250" cy="6581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43600" y="1219200"/>
            <a:ext cx="29765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Elizabeth Shinn</a:t>
            </a:r>
          </a:p>
          <a:p>
            <a:r>
              <a:rPr lang="en-US" dirty="0" smtClean="0"/>
              <a:t>Oil painting for Sense of Place</a:t>
            </a:r>
          </a:p>
          <a:p>
            <a:r>
              <a:rPr lang="en-US" dirty="0" smtClean="0"/>
              <a:t>AP 2010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pstudio.ets.org/apimages/stu57501/2D/Breadth/zoomOutImg/4d696c6c735f4d505f5061696e74696e675f53656e7365206f6620506c616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7620000" cy="5457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6324600"/>
            <a:ext cx="650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Mary Pate Mills, AP 2010, Sense of Place from a missions trip photo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chway replace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04800"/>
            <a:ext cx="4637346" cy="601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57200"/>
            <a:ext cx="379465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57800" y="6019800"/>
            <a:ext cx="3690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Mary Pate, from Concentration series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Instructions for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534400" cy="59436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US" sz="2600" dirty="0" smtClean="0"/>
              <a:t>Capture interesting scenes/places that you would like to illustrate.  Make sure that there is a sense of mystery,  intrigue, emptiness, warmth, or some similar emotion you wish to convey through the scene you choose to illustrate. Use a digital camera to</a:t>
            </a:r>
            <a:r>
              <a:rPr lang="en-US" sz="2600" b="1" dirty="0" smtClean="0"/>
              <a:t> take multiple pictures of different places so you will have choices.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Print your thumbnails images (digital photographs). Working from the thumbnails, create  a small ‘notecard ‘ value study, merging shapes and massing values together until you have 3 main values. </a:t>
            </a:r>
            <a:r>
              <a:rPr lang="en-US" sz="2600" b="1" dirty="0" smtClean="0"/>
              <a:t>One value should be dominant </a:t>
            </a:r>
            <a:r>
              <a:rPr lang="en-US" sz="2600" dirty="0" smtClean="0"/>
              <a:t>(do not give the same amount of space or importance to all three values, let one dominate the image).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Enlarge your best composition  to approximately  4” x 6”  in your sketchbook, making a complete value study. This will make your painting or drawing more powerful.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Decide on a medium, and create several  small color studies to determine the best color scheme.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Find a canvas or piece of paper that works best with your choice of media (no larger than 18 x 24)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Collect your supplies and begin your project. </a:t>
            </a:r>
            <a:r>
              <a:rPr lang="en-US" sz="2600" b="1" dirty="0" smtClean="0"/>
              <a:t>It is due in 2 weeks from the day you begin the assignment.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sz="2100" dirty="0" smtClean="0"/>
              <a:t>Rubric:</a:t>
            </a:r>
          </a:p>
          <a:p>
            <a:pPr marL="514350" indent="-514350">
              <a:buNone/>
            </a:pPr>
            <a:r>
              <a:rPr lang="en-US" sz="2100" dirty="0" smtClean="0"/>
              <a:t>1. Planning (thumbnails, value studies, and color study)                      __________/20</a:t>
            </a:r>
          </a:p>
          <a:p>
            <a:pPr marL="514350" indent="-514350">
              <a:buNone/>
            </a:pPr>
            <a:r>
              <a:rPr lang="en-US" sz="2100" dirty="0" smtClean="0"/>
              <a:t>2. Execution (craftsmanship, handling and use of media)                     __________/30</a:t>
            </a:r>
          </a:p>
          <a:p>
            <a:pPr marL="514350" indent="-514350">
              <a:buNone/>
            </a:pPr>
            <a:r>
              <a:rPr lang="en-US" sz="2100" dirty="0" smtClean="0"/>
              <a:t>3. Composition (arrangement of elements and principles of art)        __________/35</a:t>
            </a:r>
          </a:p>
          <a:p>
            <a:pPr marL="514350" indent="-514350">
              <a:buNone/>
            </a:pPr>
            <a:r>
              <a:rPr lang="en-US" sz="2100" dirty="0" smtClean="0"/>
              <a:t>4. Creativity (use of media, challenging approach to the project)        __________/15</a:t>
            </a:r>
          </a:p>
          <a:p>
            <a:pPr marL="514350" indent="-514350">
              <a:buNone/>
            </a:pPr>
            <a:r>
              <a:rPr lang="en-US" sz="2100" dirty="0" smtClean="0"/>
              <a:t>					Project total   _________/100</a:t>
            </a:r>
          </a:p>
          <a:p>
            <a:pPr marL="514350" indent="-514350">
              <a:buNone/>
            </a:pPr>
            <a:endParaRPr lang="en-US" sz="2100" dirty="0"/>
          </a:p>
          <a:p>
            <a:pPr marL="514350" indent="-514350">
              <a:buNone/>
            </a:pPr>
            <a:r>
              <a:rPr lang="en-US" sz="2100" dirty="0" smtClean="0"/>
              <a:t>Comments:</a:t>
            </a:r>
          </a:p>
          <a:p>
            <a:pPr marL="514350" indent="-514350">
              <a:buNone/>
            </a:pPr>
            <a:r>
              <a:rPr lang="en-US" dirty="0" smtClean="0"/>
              <a:t>  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interiors/doors_windows/to-the-field!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194548" cy="4343400"/>
          </a:xfrm>
          <a:prstGeom prst="rect">
            <a:avLst/>
          </a:prstGeom>
          <a:noFill/>
        </p:spPr>
      </p:pic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1447800" y="5410200"/>
            <a:ext cx="5562600" cy="144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      How do artists create a sense of mystery or intrigue?  Is someone about to walk in, or did they just leave?  Can you hear silence or noise in a painting? 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296400" cy="14017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“I </a:t>
            </a:r>
            <a:r>
              <a:rPr lang="en-US" sz="3200" dirty="0"/>
              <a:t>believe in using simple, quiet scenes and objects to communicate deep emotion and relevance</a:t>
            </a:r>
            <a:r>
              <a:rPr lang="en-US" sz="3200" dirty="0" smtClean="0"/>
              <a:t>.” </a:t>
            </a:r>
            <a:br>
              <a:rPr lang="en-US" sz="3200" dirty="0" smtClean="0"/>
            </a:br>
            <a:r>
              <a:rPr lang="en-US" sz="3200" dirty="0"/>
              <a:t> </a:t>
            </a:r>
            <a:r>
              <a:rPr lang="en-US" sz="3200" dirty="0" smtClean="0"/>
              <a:t>                                         Wayne Jiang, 2009</a:t>
            </a:r>
            <a:endParaRPr lang="en-US" sz="3200" dirty="0"/>
          </a:p>
        </p:txBody>
      </p:sp>
      <p:pic>
        <p:nvPicPr>
          <p:cNvPr id="27652" name="Picture 4" descr="http://www.waynejiang.com/painting/night/images/windowsho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47471"/>
            <a:ext cx="7848600" cy="4814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aynejiang.com/painting/night/images/Highschool-doorw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381000"/>
            <a:ext cx="4533325" cy="5791200"/>
          </a:xfrm>
          <a:prstGeom prst="rect">
            <a:avLst/>
          </a:prstGeom>
          <a:noFill/>
        </p:spPr>
      </p:pic>
      <p:pic>
        <p:nvPicPr>
          <p:cNvPr id="28674" name="Picture 2" descr="http://www.waynejiang.com/painting/night/images/Neighbor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352800"/>
            <a:ext cx="3357018" cy="3233928"/>
          </a:xfrm>
          <a:prstGeom prst="rect">
            <a:avLst/>
          </a:prstGeom>
          <a:noFill/>
        </p:spPr>
      </p:pic>
      <p:pic>
        <p:nvPicPr>
          <p:cNvPr id="28676" name="Picture 4" descr="http://www.waynejiang.com/painting/night/images/Back-Alley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286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Edward Hopper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American Artist (1882-1967)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Edward Hopper gained widespread recognition as a central exponent of American Scene painting, expressing the loneliness, vacuity, and stagnation of town life. Yet Hopper remained always an individualist: `I don't think I ever tried to paint the American scene; I'm trying to paint myself.'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ibiblio.org/wm/paint/auth/hopper/street/hopper.nighthaw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8658225" cy="4719406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dirty="0" smtClean="0"/>
              <a:t>         Paintings such as </a:t>
            </a:r>
            <a:r>
              <a:rPr lang="en-US" sz="2400" i="1" u="sng" dirty="0" smtClean="0"/>
              <a:t>Nighthawk</a:t>
            </a:r>
            <a:r>
              <a:rPr lang="en-US" sz="2400" i="1" dirty="0" smtClean="0"/>
              <a:t>s</a:t>
            </a:r>
            <a:r>
              <a:rPr lang="en-US" sz="2400" dirty="0" smtClean="0"/>
              <a:t> (Art Institute of Chicago, 1942) convey a mood of loneliness and desolation by their emptiness or by the presence of anonymous, non-communicating figures. But of this picture Hopper said: `I didn't see it as particularly lonely.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biblio.org/wm/paint/auth/hopper/interior/hopper.rooms-s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66800"/>
            <a:ext cx="7716154" cy="5570792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715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Rooms by the Sea</a:t>
            </a:r>
            <a:r>
              <a:rPr lang="en-US" dirty="0" smtClean="0"/>
              <a:t>, Edward Hopper, 1951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ibiblio.org/wm/paint/auth/hopper/interior/hopper.sun-empty-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6905625" cy="5000625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u="sng" dirty="0" smtClean="0"/>
              <a:t>Sun in an Empty Room</a:t>
            </a:r>
            <a:r>
              <a:rPr lang="en-US" dirty="0" smtClean="0"/>
              <a:t>, 1963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663</Words>
  <Application>Microsoft Office PowerPoint</Application>
  <PresentationFormat>On-screen Show (4:3)</PresentationFormat>
  <Paragraphs>60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  Project inspired by  Wayne Jiang, Edward hopper, and Andrew Wyeth  </vt:lpstr>
      <vt:lpstr>PowerPoint Presentation</vt:lpstr>
      <vt:lpstr>PowerPoint Presentation</vt:lpstr>
      <vt:lpstr>“I believe in using simple, quiet scenes and objects to communicate deep emotion and relevance.”                                            Wayne Jiang, 2009</vt:lpstr>
      <vt:lpstr>PowerPoint Presentation</vt:lpstr>
      <vt:lpstr>Edward Hopper</vt:lpstr>
      <vt:lpstr>         Paintings such as Nighthawks (Art Institute of Chicago, 1942) convey a mood of loneliness and desolation by their emptiness or by the presence of anonymous, non-communicating figures. But of this picture Hopper said: `I didn't see it as particularly lonely.</vt:lpstr>
      <vt:lpstr>Rooms by the Sea, Edward Hopper, 1951</vt:lpstr>
      <vt:lpstr>Sun in an Empty Room, 1963</vt:lpstr>
      <vt:lpstr>Chair Car, 1965</vt:lpstr>
      <vt:lpstr>Andrew Wyeth, American Painter July 12, 1917-January 16, 2009</vt:lpstr>
      <vt:lpstr>PowerPoint Presentation</vt:lpstr>
      <vt:lpstr>PowerPoint Presentation</vt:lpstr>
      <vt:lpstr>Her Room, 1963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Instructions for project:</vt:lpstr>
    </vt:vector>
  </TitlesOfParts>
  <Company>Wesleyan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apiedra</dc:creator>
  <cp:lastModifiedBy>Windows User</cp:lastModifiedBy>
  <cp:revision>19</cp:revision>
  <dcterms:created xsi:type="dcterms:W3CDTF">2009-08-20T19:36:08Z</dcterms:created>
  <dcterms:modified xsi:type="dcterms:W3CDTF">2011-08-21T14:59:33Z</dcterms:modified>
</cp:coreProperties>
</file>