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304" r:id="rId2"/>
    <p:sldId id="281" r:id="rId3"/>
    <p:sldId id="262" r:id="rId4"/>
    <p:sldId id="267" r:id="rId5"/>
    <p:sldId id="272" r:id="rId6"/>
    <p:sldId id="274" r:id="rId7"/>
    <p:sldId id="263" r:id="rId8"/>
    <p:sldId id="256" r:id="rId9"/>
    <p:sldId id="261" r:id="rId10"/>
    <p:sldId id="264" r:id="rId11"/>
    <p:sldId id="259" r:id="rId12"/>
    <p:sldId id="282" r:id="rId13"/>
    <p:sldId id="257" r:id="rId14"/>
    <p:sldId id="258" r:id="rId15"/>
    <p:sldId id="265" r:id="rId16"/>
    <p:sldId id="266" r:id="rId17"/>
    <p:sldId id="271" r:id="rId18"/>
    <p:sldId id="273" r:id="rId19"/>
    <p:sldId id="276" r:id="rId20"/>
    <p:sldId id="275" r:id="rId21"/>
    <p:sldId id="268" r:id="rId22"/>
    <p:sldId id="269" r:id="rId23"/>
    <p:sldId id="270" r:id="rId24"/>
    <p:sldId id="277" r:id="rId25"/>
    <p:sldId id="278" r:id="rId26"/>
    <p:sldId id="279" r:id="rId27"/>
    <p:sldId id="280" r:id="rId28"/>
    <p:sldId id="283" r:id="rId29"/>
    <p:sldId id="284" r:id="rId30"/>
    <p:sldId id="285" r:id="rId31"/>
    <p:sldId id="305" r:id="rId32"/>
    <p:sldId id="306" r:id="rId3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6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1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9BBFEA47-4F08-46CF-AD15-08FD3774F3C2}" type="datetimeFigureOut">
              <a:rPr lang="en-US" smtClean="0"/>
              <a:t>8/21/2011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08C96386-DF31-4F3C-94BD-8B698D0225F9}" type="slidenum">
              <a:rPr lang="en-US" smtClean="0"/>
              <a:t>‹#›</a:t>
            </a:fld>
            <a:endParaRPr lang="en-US"/>
          </a:p>
        </p:txBody>
      </p:sp>
    </p:spTree>
    <p:extLst>
      <p:ext uri="{BB962C8B-B14F-4D97-AF65-F5344CB8AC3E}">
        <p14:creationId xmlns:p14="http://schemas.microsoft.com/office/powerpoint/2010/main" val="81572255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85112F-DE25-4608-A06B-596837846C70}" type="datetimeFigureOut">
              <a:rPr lang="en-US" smtClean="0"/>
              <a:pPr/>
              <a:t>8/21/2011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FF305-8EFE-4BD9-97B7-637BAD92710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5112F-DE25-4608-A06B-596837846C70}" type="datetimeFigureOut">
              <a:rPr lang="en-US" smtClean="0"/>
              <a:pPr/>
              <a:t>8/21/2011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FF305-8EFE-4BD9-97B7-637BAD9271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5112F-DE25-4608-A06B-596837846C70}" type="datetimeFigureOut">
              <a:rPr lang="en-US" smtClean="0"/>
              <a:pPr/>
              <a:t>8/21/2011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FF305-8EFE-4BD9-97B7-637BAD92710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85112F-DE25-4608-A06B-596837846C70}" type="datetimeFigureOut">
              <a:rPr lang="en-US" smtClean="0"/>
              <a:pPr/>
              <a:t>8/21/2011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FF305-8EFE-4BD9-97B7-637BAD92710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85112F-DE25-4608-A06B-596837846C70}" type="datetimeFigureOut">
              <a:rPr lang="en-US" smtClean="0"/>
              <a:pPr/>
              <a:t>8/21/2011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FF305-8EFE-4BD9-97B7-637BAD92710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85112F-DE25-4608-A06B-596837846C70}" type="datetimeFigureOut">
              <a:rPr lang="en-US" smtClean="0"/>
              <a:pPr/>
              <a:t>8/21/2011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FF305-8EFE-4BD9-97B7-637BAD92710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85112F-DE25-4608-A06B-596837846C70}" type="datetimeFigureOut">
              <a:rPr lang="en-US" smtClean="0"/>
              <a:pPr/>
              <a:t>8/21/2011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BFF305-8EFE-4BD9-97B7-637BAD92710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85112F-DE25-4608-A06B-596837846C70}" type="datetimeFigureOut">
              <a:rPr lang="en-US" smtClean="0"/>
              <a:pPr/>
              <a:t>8/21/2011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BFF305-8EFE-4BD9-97B7-637BAD92710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85112F-DE25-4608-A06B-596837846C70}" type="datetimeFigureOut">
              <a:rPr lang="en-US" smtClean="0"/>
              <a:pPr/>
              <a:t>8/21/2011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BFF305-8EFE-4BD9-97B7-637BAD9271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85112F-DE25-4608-A06B-596837846C70}" type="datetimeFigureOut">
              <a:rPr lang="en-US" smtClean="0"/>
              <a:pPr/>
              <a:t>8/21/2011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FF305-8EFE-4BD9-97B7-637BAD92710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85112F-DE25-4608-A06B-596837846C70}" type="datetimeFigureOut">
              <a:rPr lang="en-US" smtClean="0"/>
              <a:pPr/>
              <a:t>8/21/2011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FF305-8EFE-4BD9-97B7-637BAD92710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5112F-DE25-4608-A06B-596837846C70}" type="datetimeFigureOut">
              <a:rPr lang="en-US" smtClean="0"/>
              <a:pPr/>
              <a:t>8/21/2011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BFF305-8EFE-4BD9-97B7-637BAD92710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sketchbook%20and%20composition.pptx"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47800"/>
          </a:xfrm>
        </p:spPr>
        <p:txBody>
          <a:bodyPr/>
          <a:lstStyle/>
          <a:p>
            <a:r>
              <a:rPr lang="en-US" dirty="0" smtClean="0">
                <a:latin typeface="Snap ITC" pitchFamily="82" charset="0"/>
              </a:rPr>
              <a:t>Sketchbook Ideas</a:t>
            </a:r>
            <a:endParaRPr lang="en-US" dirty="0">
              <a:latin typeface="Snap ITC" pitchFamily="82" charset="0"/>
            </a:endParaRPr>
          </a:p>
        </p:txBody>
      </p:sp>
      <p:sp>
        <p:nvSpPr>
          <p:cNvPr id="3" name="Content Placeholder 2"/>
          <p:cNvSpPr>
            <a:spLocks noGrp="1"/>
          </p:cNvSpPr>
          <p:nvPr>
            <p:ph idx="1"/>
          </p:nvPr>
        </p:nvSpPr>
        <p:spPr>
          <a:xfrm>
            <a:off x="228600" y="1371600"/>
            <a:ext cx="8686800" cy="5105400"/>
          </a:xfrm>
        </p:spPr>
        <p:txBody>
          <a:bodyPr>
            <a:normAutofit/>
          </a:bodyPr>
          <a:lstStyle/>
          <a:p>
            <a:pPr>
              <a:buNone/>
            </a:pPr>
            <a:r>
              <a:rPr lang="en-US" dirty="0" smtClean="0"/>
              <a:t> </a:t>
            </a:r>
            <a:r>
              <a:rPr lang="en-US" sz="3600" b="1" dirty="0" smtClean="0">
                <a:solidFill>
                  <a:srgbClr val="FF0000"/>
                </a:solidFill>
                <a:latin typeface="Giddyup Std" pitchFamily="50" charset="0"/>
              </a:rPr>
              <a:t>You will be altering some pages in our sketchbooks this year to stimulate creativity and add some fun to the assignments.</a:t>
            </a:r>
          </a:p>
          <a:p>
            <a:pPr>
              <a:buNone/>
            </a:pPr>
            <a:r>
              <a:rPr lang="en-US" dirty="0" smtClean="0"/>
              <a:t>Consider adding to the list of suggested alterations after you see some examples of this sort of thing in use.</a:t>
            </a:r>
          </a:p>
          <a:p>
            <a:pPr>
              <a:buNone/>
            </a:pPr>
            <a:endParaRPr lang="en-US" dirty="0" smtClean="0"/>
          </a:p>
          <a:p>
            <a:pPr>
              <a:buNone/>
            </a:pPr>
            <a:r>
              <a:rPr lang="en-US" i="1" dirty="0" smtClean="0">
                <a:solidFill>
                  <a:schemeClr val="accent3">
                    <a:lumMod val="50000"/>
                  </a:schemeClr>
                </a:solidFill>
              </a:rPr>
              <a:t>The following examples can be found at:</a:t>
            </a:r>
          </a:p>
          <a:p>
            <a:pPr>
              <a:buNone/>
            </a:pPr>
            <a:r>
              <a:rPr lang="en-US" dirty="0" smtClean="0">
                <a:hlinkClick r:id="rId2" action="ppaction://hlinkpres?slideindex=1&amp;slidetitle="/>
              </a:rPr>
              <a:t>http://www.waynejiang.com/sketchbooks/</a:t>
            </a:r>
            <a:endParaRPr lang="en-US" dirty="0" smtClean="0"/>
          </a:p>
          <a:p>
            <a:pPr>
              <a:buNone/>
            </a:pP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descr="http://www.waynejiang.com/images/sketchbooks/4/424.jpg"/>
          <p:cNvPicPr>
            <a:picLocks noChangeAspect="1" noChangeArrowheads="1"/>
          </p:cNvPicPr>
          <p:nvPr/>
        </p:nvPicPr>
        <p:blipFill>
          <a:blip r:embed="rId2" cstate="print"/>
          <a:srcRect/>
          <a:stretch>
            <a:fillRect/>
          </a:stretch>
        </p:blipFill>
        <p:spPr bwMode="auto">
          <a:xfrm>
            <a:off x="762000" y="990600"/>
            <a:ext cx="7782202" cy="5683365"/>
          </a:xfrm>
          <a:prstGeom prst="rect">
            <a:avLst/>
          </a:prstGeom>
          <a:noFill/>
        </p:spPr>
      </p:pic>
      <p:sp>
        <p:nvSpPr>
          <p:cNvPr id="3" name="Title 2"/>
          <p:cNvSpPr>
            <a:spLocks noGrp="1"/>
          </p:cNvSpPr>
          <p:nvPr>
            <p:ph type="title" idx="4294967295"/>
          </p:nvPr>
        </p:nvSpPr>
        <p:spPr>
          <a:xfrm>
            <a:off x="0" y="274638"/>
            <a:ext cx="8229600" cy="639762"/>
          </a:xfrm>
        </p:spPr>
        <p:txBody>
          <a:bodyPr>
            <a:normAutofit fontScale="90000"/>
          </a:bodyPr>
          <a:lstStyle/>
          <a:p>
            <a:r>
              <a:rPr lang="en-US" dirty="0" smtClean="0"/>
              <a:t>Painterly approach to subject matter</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descr="http://www.waynejiang.com/images/sketchbooks/4/402.jpg"/>
          <p:cNvPicPr>
            <a:picLocks noChangeAspect="1" noChangeArrowheads="1"/>
          </p:cNvPicPr>
          <p:nvPr/>
        </p:nvPicPr>
        <p:blipFill>
          <a:blip r:embed="rId2" cstate="print"/>
          <a:srcRect/>
          <a:stretch>
            <a:fillRect/>
          </a:stretch>
        </p:blipFill>
        <p:spPr bwMode="auto">
          <a:xfrm>
            <a:off x="381000" y="381000"/>
            <a:ext cx="4724400" cy="6124222"/>
          </a:xfrm>
          <a:prstGeom prst="rect">
            <a:avLst/>
          </a:prstGeom>
          <a:noFill/>
        </p:spPr>
      </p:pic>
      <p:sp>
        <p:nvSpPr>
          <p:cNvPr id="5" name="Content Placeholder 4"/>
          <p:cNvSpPr>
            <a:spLocks noGrp="1"/>
          </p:cNvSpPr>
          <p:nvPr>
            <p:ph sz="half" idx="4294967295"/>
          </p:nvPr>
        </p:nvSpPr>
        <p:spPr>
          <a:xfrm>
            <a:off x="6019800" y="990600"/>
            <a:ext cx="3124200" cy="5135563"/>
          </a:xfrm>
        </p:spPr>
        <p:txBody>
          <a:bodyPr/>
          <a:lstStyle/>
          <a:p>
            <a:pPr>
              <a:buNone/>
            </a:pPr>
            <a:r>
              <a:rPr lang="en-US" dirty="0" smtClean="0"/>
              <a:t>Why does such a small drawing stand out on this page?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 descr="http://www.waynejiang.com/images/sketchbooks/3/308.jpg"/>
          <p:cNvPicPr>
            <a:picLocks noChangeAspect="1" noChangeArrowheads="1"/>
          </p:cNvPicPr>
          <p:nvPr/>
        </p:nvPicPr>
        <p:blipFill>
          <a:blip r:embed="rId2" cstate="print"/>
          <a:srcRect/>
          <a:stretch>
            <a:fillRect/>
          </a:stretch>
        </p:blipFill>
        <p:spPr bwMode="auto">
          <a:xfrm>
            <a:off x="838200" y="1676400"/>
            <a:ext cx="6833937" cy="4572000"/>
          </a:xfrm>
          <a:prstGeom prst="rect">
            <a:avLst/>
          </a:prstGeom>
          <a:noFill/>
        </p:spPr>
      </p:pic>
      <p:sp>
        <p:nvSpPr>
          <p:cNvPr id="3" name="Title 2"/>
          <p:cNvSpPr>
            <a:spLocks noGrp="1"/>
          </p:cNvSpPr>
          <p:nvPr>
            <p:ph type="title" idx="4294967295"/>
          </p:nvPr>
        </p:nvSpPr>
        <p:spPr>
          <a:xfrm>
            <a:off x="0" y="274638"/>
            <a:ext cx="8229600" cy="1143000"/>
          </a:xfrm>
        </p:spPr>
        <p:txBody>
          <a:bodyPr>
            <a:normAutofit fontScale="90000"/>
          </a:bodyPr>
          <a:lstStyle/>
          <a:p>
            <a:r>
              <a:rPr lang="en-US" dirty="0" smtClean="0"/>
              <a:t>Leaves you wondering what the next square will, or should have been…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http://www.waynejiang.com/images/sketchbooks/4/403.jpg"/>
          <p:cNvPicPr>
            <a:picLocks noChangeAspect="1" noChangeArrowheads="1"/>
          </p:cNvPicPr>
          <p:nvPr/>
        </p:nvPicPr>
        <p:blipFill>
          <a:blip r:embed="rId2" cstate="print"/>
          <a:srcRect/>
          <a:stretch>
            <a:fillRect/>
          </a:stretch>
        </p:blipFill>
        <p:spPr bwMode="auto">
          <a:xfrm>
            <a:off x="609600" y="1447800"/>
            <a:ext cx="7162800" cy="5162378"/>
          </a:xfrm>
          <a:prstGeom prst="rect">
            <a:avLst/>
          </a:prstGeom>
          <a:noFill/>
        </p:spPr>
      </p:pic>
      <p:sp>
        <p:nvSpPr>
          <p:cNvPr id="3" name="Title 2"/>
          <p:cNvSpPr>
            <a:spLocks noGrp="1"/>
          </p:cNvSpPr>
          <p:nvPr>
            <p:ph type="title" idx="4294967295"/>
          </p:nvPr>
        </p:nvSpPr>
        <p:spPr>
          <a:xfrm>
            <a:off x="0" y="0"/>
            <a:ext cx="9144000" cy="1417638"/>
          </a:xfrm>
        </p:spPr>
        <p:txBody>
          <a:bodyPr>
            <a:normAutofit fontScale="90000"/>
          </a:bodyPr>
          <a:lstStyle/>
          <a:p>
            <a:r>
              <a:rPr lang="en-US" sz="2400" dirty="0" smtClean="0"/>
              <a:t>Paste newspaper, phone book page, or a magazine page on your surface. Prime it with color. Draw over the top and focus on one area of special interest.   The words in the background may or may not relate to the image.</a:t>
            </a: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descr="http://www.waynejiang.com/images/sketchbooks/4/cover.jpg"/>
          <p:cNvPicPr>
            <a:picLocks noChangeAspect="1" noChangeArrowheads="1"/>
          </p:cNvPicPr>
          <p:nvPr/>
        </p:nvPicPr>
        <p:blipFill>
          <a:blip r:embed="rId2" cstate="print"/>
          <a:srcRect/>
          <a:stretch>
            <a:fillRect/>
          </a:stretch>
        </p:blipFill>
        <p:spPr bwMode="auto">
          <a:xfrm>
            <a:off x="152400" y="111195"/>
            <a:ext cx="4648200" cy="6438617"/>
          </a:xfrm>
          <a:prstGeom prst="rect">
            <a:avLst/>
          </a:prstGeom>
          <a:noFill/>
        </p:spPr>
      </p:pic>
      <p:sp>
        <p:nvSpPr>
          <p:cNvPr id="5" name="Content Placeholder 4"/>
          <p:cNvSpPr>
            <a:spLocks noGrp="1"/>
          </p:cNvSpPr>
          <p:nvPr>
            <p:ph sz="half" idx="4294967295"/>
          </p:nvPr>
        </p:nvSpPr>
        <p:spPr>
          <a:xfrm>
            <a:off x="5562600" y="1600200"/>
            <a:ext cx="3581400" cy="4525963"/>
          </a:xfrm>
        </p:spPr>
        <p:txBody>
          <a:bodyPr>
            <a:normAutofit fontScale="92500" lnSpcReduction="20000"/>
          </a:bodyPr>
          <a:lstStyle/>
          <a:p>
            <a:pPr>
              <a:buNone/>
            </a:pPr>
            <a:r>
              <a:rPr lang="en-US" dirty="0" smtClean="0"/>
              <a:t>  Look closely…what is she doing?  Check out the words and then look at her pose for a hint.</a:t>
            </a:r>
          </a:p>
          <a:p>
            <a:pPr>
              <a:buNone/>
            </a:pPr>
            <a:endParaRPr lang="en-US" dirty="0" smtClean="0"/>
          </a:p>
          <a:p>
            <a:pPr>
              <a:buNone/>
            </a:pPr>
            <a:r>
              <a:rPr lang="en-US" dirty="0" smtClean="0"/>
              <a:t>Do the numbers mean anything? Which ones are repeated?</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descr="http://www.waynejiang.com/images/sketchbooks/4/445.jpg"/>
          <p:cNvPicPr>
            <a:picLocks noChangeAspect="1" noChangeArrowheads="1"/>
          </p:cNvPicPr>
          <p:nvPr/>
        </p:nvPicPr>
        <p:blipFill>
          <a:blip r:embed="rId2" cstate="print"/>
          <a:srcRect/>
          <a:stretch>
            <a:fillRect/>
          </a:stretch>
        </p:blipFill>
        <p:spPr bwMode="auto">
          <a:xfrm>
            <a:off x="0" y="727004"/>
            <a:ext cx="4267200" cy="5816036"/>
          </a:xfrm>
          <a:prstGeom prst="rect">
            <a:avLst/>
          </a:prstGeom>
          <a:noFill/>
        </p:spPr>
      </p:pic>
      <p:pic>
        <p:nvPicPr>
          <p:cNvPr id="22530" name="Picture 2" descr="http://www.waynejiang.com/images/sketchbooks/4/446.jpg"/>
          <p:cNvPicPr>
            <a:picLocks noChangeAspect="1" noChangeArrowheads="1"/>
          </p:cNvPicPr>
          <p:nvPr/>
        </p:nvPicPr>
        <p:blipFill>
          <a:blip r:embed="rId3" cstate="print"/>
          <a:srcRect/>
          <a:stretch>
            <a:fillRect/>
          </a:stretch>
        </p:blipFill>
        <p:spPr bwMode="auto">
          <a:xfrm>
            <a:off x="4724399" y="762000"/>
            <a:ext cx="4521349" cy="5867400"/>
          </a:xfrm>
          <a:prstGeom prst="rect">
            <a:avLst/>
          </a:prstGeom>
          <a:noFill/>
        </p:spPr>
      </p:pic>
      <p:sp>
        <p:nvSpPr>
          <p:cNvPr id="4" name="Title 3"/>
          <p:cNvSpPr>
            <a:spLocks noGrp="1"/>
          </p:cNvSpPr>
          <p:nvPr>
            <p:ph type="title" idx="4294967295"/>
          </p:nvPr>
        </p:nvSpPr>
        <p:spPr>
          <a:xfrm>
            <a:off x="0" y="0"/>
            <a:ext cx="8839200" cy="685800"/>
          </a:xfrm>
        </p:spPr>
        <p:txBody>
          <a:bodyPr>
            <a:noAutofit/>
          </a:bodyPr>
          <a:lstStyle/>
          <a:p>
            <a:r>
              <a:rPr lang="en-US" sz="2800" dirty="0" smtClean="0"/>
              <a:t> What color schemes has the artist experimented with?</a:t>
            </a:r>
            <a:endParaRPr lang="en-US"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descr="http://www.waynejiang.com/images/sketchbooks/5/5001.jpg"/>
          <p:cNvPicPr>
            <a:picLocks noChangeAspect="1" noChangeArrowheads="1"/>
          </p:cNvPicPr>
          <p:nvPr/>
        </p:nvPicPr>
        <p:blipFill>
          <a:blip r:embed="rId2" cstate="print"/>
          <a:srcRect/>
          <a:stretch>
            <a:fillRect/>
          </a:stretch>
        </p:blipFill>
        <p:spPr bwMode="auto">
          <a:xfrm>
            <a:off x="4978146" y="1447800"/>
            <a:ext cx="4165854" cy="5410200"/>
          </a:xfrm>
          <a:prstGeom prst="rect">
            <a:avLst/>
          </a:prstGeom>
          <a:noFill/>
        </p:spPr>
      </p:pic>
      <p:pic>
        <p:nvPicPr>
          <p:cNvPr id="23554" name="Picture 2" descr="http://www.waynejiang.com/images/sketchbooks/5/5002.jpg"/>
          <p:cNvPicPr>
            <a:picLocks noChangeAspect="1" noChangeArrowheads="1"/>
          </p:cNvPicPr>
          <p:nvPr/>
        </p:nvPicPr>
        <p:blipFill>
          <a:blip r:embed="rId3" cstate="print"/>
          <a:srcRect/>
          <a:stretch>
            <a:fillRect/>
          </a:stretch>
        </p:blipFill>
        <p:spPr bwMode="auto">
          <a:xfrm>
            <a:off x="304800" y="1219200"/>
            <a:ext cx="4058984" cy="5393999"/>
          </a:xfrm>
          <a:prstGeom prst="rect">
            <a:avLst/>
          </a:prstGeom>
          <a:noFill/>
        </p:spPr>
      </p:pic>
      <p:sp>
        <p:nvSpPr>
          <p:cNvPr id="4" name="Title 3"/>
          <p:cNvSpPr>
            <a:spLocks noGrp="1"/>
          </p:cNvSpPr>
          <p:nvPr>
            <p:ph type="title" idx="4294967295"/>
          </p:nvPr>
        </p:nvSpPr>
        <p:spPr>
          <a:xfrm>
            <a:off x="0" y="274638"/>
            <a:ext cx="8229600" cy="715962"/>
          </a:xfrm>
        </p:spPr>
        <p:txBody>
          <a:bodyPr>
            <a:normAutofit fontScale="90000"/>
          </a:bodyPr>
          <a:lstStyle/>
          <a:p>
            <a:r>
              <a:rPr lang="en-US" dirty="0" smtClean="0"/>
              <a:t>Sketching with paint, drawing over the top with another media…</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1" descr="http://www.waynejiang.com/images/sketchbooks/7/6-11.jpg"/>
          <p:cNvPicPr>
            <a:picLocks noChangeAspect="1" noChangeArrowheads="1"/>
          </p:cNvPicPr>
          <p:nvPr/>
        </p:nvPicPr>
        <p:blipFill>
          <a:blip r:embed="rId2" cstate="print"/>
          <a:srcRect/>
          <a:stretch>
            <a:fillRect/>
          </a:stretch>
        </p:blipFill>
        <p:spPr bwMode="auto">
          <a:xfrm>
            <a:off x="228600" y="228600"/>
            <a:ext cx="4038600" cy="6360000"/>
          </a:xfrm>
          <a:prstGeom prst="rect">
            <a:avLst/>
          </a:prstGeom>
          <a:noFill/>
        </p:spPr>
      </p:pic>
      <p:pic>
        <p:nvPicPr>
          <p:cNvPr id="28674" name="Picture 2" descr="http://www.waynejiang.com/images/sketchbooks/7/6-12.jpg"/>
          <p:cNvPicPr>
            <a:picLocks noChangeAspect="1" noChangeArrowheads="1"/>
          </p:cNvPicPr>
          <p:nvPr/>
        </p:nvPicPr>
        <p:blipFill>
          <a:blip r:embed="rId3" cstate="print"/>
          <a:srcRect/>
          <a:stretch>
            <a:fillRect/>
          </a:stretch>
        </p:blipFill>
        <p:spPr bwMode="auto">
          <a:xfrm>
            <a:off x="5791200" y="1796238"/>
            <a:ext cx="2667000" cy="4699559"/>
          </a:xfrm>
          <a:prstGeom prst="rect">
            <a:avLst/>
          </a:prstGeom>
          <a:noFill/>
        </p:spPr>
      </p:pic>
      <p:sp>
        <p:nvSpPr>
          <p:cNvPr id="5" name="Content Placeholder 4"/>
          <p:cNvSpPr>
            <a:spLocks noGrp="1"/>
          </p:cNvSpPr>
          <p:nvPr>
            <p:ph idx="4294967295"/>
          </p:nvPr>
        </p:nvSpPr>
        <p:spPr>
          <a:xfrm>
            <a:off x="4032250" y="273050"/>
            <a:ext cx="5111750" cy="5853113"/>
          </a:xfrm>
        </p:spPr>
        <p:txBody>
          <a:bodyPr/>
          <a:lstStyle/>
          <a:p>
            <a:pPr>
              <a:buNone/>
            </a:pPr>
            <a:r>
              <a:rPr lang="en-US" dirty="0" smtClean="0"/>
              <a:t>     What can you say about     oranges? About cold weather?</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1" descr="http://www.waynejiang.com/images/sketchbooks/7/100.jpg"/>
          <p:cNvPicPr>
            <a:picLocks noChangeAspect="1" noChangeArrowheads="1"/>
          </p:cNvPicPr>
          <p:nvPr/>
        </p:nvPicPr>
        <p:blipFill>
          <a:blip r:embed="rId2" cstate="print"/>
          <a:srcRect/>
          <a:stretch>
            <a:fillRect/>
          </a:stretch>
        </p:blipFill>
        <p:spPr bwMode="auto">
          <a:xfrm>
            <a:off x="228600" y="1600200"/>
            <a:ext cx="8417071" cy="5029200"/>
          </a:xfrm>
          <a:prstGeom prst="rect">
            <a:avLst/>
          </a:prstGeom>
          <a:noFill/>
        </p:spPr>
      </p:pic>
      <p:sp>
        <p:nvSpPr>
          <p:cNvPr id="3" name="Title 2"/>
          <p:cNvSpPr>
            <a:spLocks noGrp="1"/>
          </p:cNvSpPr>
          <p:nvPr>
            <p:ph type="title" idx="4294967295"/>
          </p:nvPr>
        </p:nvSpPr>
        <p:spPr>
          <a:xfrm>
            <a:off x="0" y="274638"/>
            <a:ext cx="8229600" cy="1143000"/>
          </a:xfrm>
        </p:spPr>
        <p:txBody>
          <a:bodyPr>
            <a:normAutofit fontScale="90000"/>
          </a:bodyPr>
          <a:lstStyle/>
          <a:p>
            <a:r>
              <a:rPr lang="en-US" dirty="0" smtClean="0"/>
              <a:t>Just draw what you see! It is that easy.</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1" descr="http://www.waynejiang.com/images/sketchbooks/7/65-66.jpg"/>
          <p:cNvPicPr>
            <a:picLocks noChangeAspect="1" noChangeArrowheads="1"/>
          </p:cNvPicPr>
          <p:nvPr/>
        </p:nvPicPr>
        <p:blipFill>
          <a:blip r:embed="rId2" cstate="print"/>
          <a:srcRect/>
          <a:stretch>
            <a:fillRect/>
          </a:stretch>
        </p:blipFill>
        <p:spPr bwMode="auto">
          <a:xfrm>
            <a:off x="304800" y="2362200"/>
            <a:ext cx="4191000" cy="3310890"/>
          </a:xfrm>
          <a:prstGeom prst="rect">
            <a:avLst/>
          </a:prstGeom>
          <a:noFill/>
        </p:spPr>
      </p:pic>
      <p:pic>
        <p:nvPicPr>
          <p:cNvPr id="33794" name="Picture 2" descr="http://www.waynejiang.com/images/sketchbooks/7/89-90.jpg"/>
          <p:cNvPicPr>
            <a:picLocks noChangeAspect="1" noChangeArrowheads="1"/>
          </p:cNvPicPr>
          <p:nvPr/>
        </p:nvPicPr>
        <p:blipFill>
          <a:blip r:embed="rId3" cstate="print"/>
          <a:srcRect/>
          <a:stretch>
            <a:fillRect/>
          </a:stretch>
        </p:blipFill>
        <p:spPr bwMode="auto">
          <a:xfrm>
            <a:off x="4800600" y="3200400"/>
            <a:ext cx="4038600" cy="3251073"/>
          </a:xfrm>
          <a:prstGeom prst="rect">
            <a:avLst/>
          </a:prstGeom>
          <a:noFill/>
        </p:spPr>
      </p:pic>
      <p:sp>
        <p:nvSpPr>
          <p:cNvPr id="4" name="Title 3"/>
          <p:cNvSpPr>
            <a:spLocks noGrp="1"/>
          </p:cNvSpPr>
          <p:nvPr>
            <p:ph type="title" idx="4294967295"/>
          </p:nvPr>
        </p:nvSpPr>
        <p:spPr>
          <a:xfrm>
            <a:off x="0" y="274638"/>
            <a:ext cx="8229600" cy="1143000"/>
          </a:xfrm>
        </p:spPr>
        <p:txBody>
          <a:bodyPr>
            <a:normAutofit fontScale="90000"/>
          </a:bodyPr>
          <a:lstStyle/>
          <a:p>
            <a:r>
              <a:rPr lang="en-US" dirty="0" smtClean="0"/>
              <a:t>Altered pages featuring observations of a particular moment: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1" descr="http://www.waynejiang.com/images/sketchbooks/3/cover3.jpg"/>
          <p:cNvPicPr>
            <a:picLocks noChangeAspect="1" noChangeArrowheads="1"/>
          </p:cNvPicPr>
          <p:nvPr/>
        </p:nvPicPr>
        <p:blipFill>
          <a:blip r:embed="rId2" cstate="print"/>
          <a:srcRect/>
          <a:stretch>
            <a:fillRect/>
          </a:stretch>
        </p:blipFill>
        <p:spPr bwMode="auto">
          <a:xfrm>
            <a:off x="304800" y="152400"/>
            <a:ext cx="4419600" cy="6467707"/>
          </a:xfrm>
          <a:prstGeom prst="rect">
            <a:avLst/>
          </a:prstGeom>
          <a:noFill/>
        </p:spPr>
      </p:pic>
      <p:sp>
        <p:nvSpPr>
          <p:cNvPr id="5" name="Content Placeholder 4"/>
          <p:cNvSpPr>
            <a:spLocks noGrp="1"/>
          </p:cNvSpPr>
          <p:nvPr>
            <p:ph sz="half" idx="4294967295"/>
          </p:nvPr>
        </p:nvSpPr>
        <p:spPr>
          <a:xfrm>
            <a:off x="5105400" y="1600200"/>
            <a:ext cx="4038600" cy="4525963"/>
          </a:xfrm>
        </p:spPr>
        <p:txBody>
          <a:bodyPr/>
          <a:lstStyle/>
          <a:p>
            <a:r>
              <a:rPr lang="en-US" dirty="0" smtClean="0"/>
              <a:t>Cover of Wayne’s </a:t>
            </a:r>
          </a:p>
          <a:p>
            <a:pPr>
              <a:buNone/>
            </a:pPr>
            <a:r>
              <a:rPr lang="en-US" dirty="0" smtClean="0"/>
              <a:t>     sketchbook</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 descr="http://www.waynejiang.com/images/sketchbooks/7/69.jpg"/>
          <p:cNvPicPr>
            <a:picLocks noChangeAspect="1" noChangeArrowheads="1"/>
          </p:cNvPicPr>
          <p:nvPr/>
        </p:nvPicPr>
        <p:blipFill>
          <a:blip r:embed="rId2" cstate="print"/>
          <a:srcRect/>
          <a:stretch>
            <a:fillRect/>
          </a:stretch>
        </p:blipFill>
        <p:spPr bwMode="auto">
          <a:xfrm>
            <a:off x="152400" y="304800"/>
            <a:ext cx="3429000" cy="5715000"/>
          </a:xfrm>
          <a:prstGeom prst="rect">
            <a:avLst/>
          </a:prstGeom>
          <a:noFill/>
        </p:spPr>
      </p:pic>
      <p:pic>
        <p:nvPicPr>
          <p:cNvPr id="32770" name="Picture 2" descr="http://www.waynejiang.com/images/sketchbooks/7/85-86.jpg"/>
          <p:cNvPicPr>
            <a:picLocks noChangeAspect="1" noChangeArrowheads="1"/>
          </p:cNvPicPr>
          <p:nvPr/>
        </p:nvPicPr>
        <p:blipFill>
          <a:blip r:embed="rId3" cstate="print"/>
          <a:srcRect/>
          <a:stretch>
            <a:fillRect/>
          </a:stretch>
        </p:blipFill>
        <p:spPr bwMode="auto">
          <a:xfrm>
            <a:off x="3770626" y="2438400"/>
            <a:ext cx="5373374" cy="4419600"/>
          </a:xfrm>
          <a:prstGeom prst="rect">
            <a:avLst/>
          </a:prstGeom>
          <a:noFill/>
        </p:spPr>
      </p:pic>
      <p:sp>
        <p:nvSpPr>
          <p:cNvPr id="5" name="Content Placeholder 4"/>
          <p:cNvSpPr>
            <a:spLocks noGrp="1"/>
          </p:cNvSpPr>
          <p:nvPr>
            <p:ph idx="4294967295"/>
          </p:nvPr>
        </p:nvSpPr>
        <p:spPr>
          <a:xfrm>
            <a:off x="4032250" y="273050"/>
            <a:ext cx="5111750" cy="5853113"/>
          </a:xfrm>
        </p:spPr>
        <p:txBody>
          <a:bodyPr/>
          <a:lstStyle/>
          <a:p>
            <a:pPr>
              <a:buNone/>
            </a:pPr>
            <a:r>
              <a:rPr lang="en-US" dirty="0" smtClean="0"/>
              <a:t> The design of it all—ordinary stuff recorded on an ordinary day…</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descr="http://www.waynejiang.com/images/sketchbooks/5/5050.jpg"/>
          <p:cNvPicPr>
            <a:picLocks noChangeAspect="1" noChangeArrowheads="1"/>
          </p:cNvPicPr>
          <p:nvPr/>
        </p:nvPicPr>
        <p:blipFill>
          <a:blip r:embed="rId2" cstate="print"/>
          <a:srcRect/>
          <a:stretch>
            <a:fillRect/>
          </a:stretch>
        </p:blipFill>
        <p:spPr bwMode="auto">
          <a:xfrm>
            <a:off x="221742" y="304800"/>
            <a:ext cx="4655057" cy="6398704"/>
          </a:xfrm>
          <a:prstGeom prst="rect">
            <a:avLst/>
          </a:prstGeom>
          <a:noFill/>
        </p:spPr>
      </p:pic>
      <p:sp>
        <p:nvSpPr>
          <p:cNvPr id="4" name="Content Placeholder 3"/>
          <p:cNvSpPr>
            <a:spLocks noGrp="1"/>
          </p:cNvSpPr>
          <p:nvPr>
            <p:ph idx="4294967295"/>
          </p:nvPr>
        </p:nvSpPr>
        <p:spPr>
          <a:xfrm>
            <a:off x="5257800" y="381000"/>
            <a:ext cx="3886200" cy="6248400"/>
          </a:xfrm>
        </p:spPr>
        <p:txBody>
          <a:bodyPr>
            <a:normAutofit fontScale="92500" lnSpcReduction="20000"/>
          </a:bodyPr>
          <a:lstStyle/>
          <a:p>
            <a:pPr>
              <a:buNone/>
            </a:pPr>
            <a:r>
              <a:rPr lang="en-US" dirty="0" smtClean="0">
                <a:solidFill>
                  <a:srgbClr val="0070C0"/>
                </a:solidFill>
              </a:rPr>
              <a:t>The page has been primed and altered using some cool colors, with a warm area in the lower left corner. </a:t>
            </a:r>
          </a:p>
          <a:p>
            <a:pPr>
              <a:buNone/>
            </a:pPr>
            <a:r>
              <a:rPr lang="en-US" dirty="0" smtClean="0">
                <a:solidFill>
                  <a:srgbClr val="FF6600"/>
                </a:solidFill>
              </a:rPr>
              <a:t>The warm color is repeated over the cool color as a focal point (bird). </a:t>
            </a:r>
          </a:p>
          <a:p>
            <a:pPr>
              <a:buNone/>
            </a:pPr>
            <a:r>
              <a:rPr lang="en-US" dirty="0" smtClean="0">
                <a:latin typeface="Forte" pitchFamily="66" charset="0"/>
              </a:rPr>
              <a:t>Design has been fully employed—keep  your overall design in mind when considering your page as a whole.</a:t>
            </a:r>
            <a:endParaRPr lang="en-US" dirty="0">
              <a:latin typeface="Forte" pitchFamily="66"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1" descr="http://www.waynejiang.com/images/sketchbooks/6/601.jpg"/>
          <p:cNvPicPr>
            <a:picLocks noChangeAspect="1" noChangeArrowheads="1"/>
          </p:cNvPicPr>
          <p:nvPr/>
        </p:nvPicPr>
        <p:blipFill>
          <a:blip r:embed="rId2" cstate="print"/>
          <a:srcRect/>
          <a:stretch>
            <a:fillRect/>
          </a:stretch>
        </p:blipFill>
        <p:spPr bwMode="auto">
          <a:xfrm>
            <a:off x="-1" y="-1"/>
            <a:ext cx="5334001" cy="6607433"/>
          </a:xfrm>
          <a:prstGeom prst="rect">
            <a:avLst/>
          </a:prstGeom>
          <a:noFill/>
        </p:spPr>
      </p:pic>
      <p:sp>
        <p:nvSpPr>
          <p:cNvPr id="4" name="Content Placeholder 3"/>
          <p:cNvSpPr>
            <a:spLocks noGrp="1"/>
          </p:cNvSpPr>
          <p:nvPr>
            <p:ph idx="4294967295"/>
          </p:nvPr>
        </p:nvSpPr>
        <p:spPr>
          <a:xfrm>
            <a:off x="5943600" y="685800"/>
            <a:ext cx="3200400" cy="5440363"/>
          </a:xfrm>
        </p:spPr>
        <p:txBody>
          <a:bodyPr/>
          <a:lstStyle/>
          <a:p>
            <a:pPr>
              <a:buNone/>
            </a:pPr>
            <a:r>
              <a:rPr lang="en-US" dirty="0" smtClean="0"/>
              <a:t>Assignment:  Something floating in water</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descr="http://www.waynejiang.com/images/sketchbooks/6/612.jpg"/>
          <p:cNvPicPr>
            <a:picLocks noChangeAspect="1" noChangeArrowheads="1"/>
          </p:cNvPicPr>
          <p:nvPr/>
        </p:nvPicPr>
        <p:blipFill>
          <a:blip r:embed="rId2" cstate="print"/>
          <a:srcRect/>
          <a:stretch>
            <a:fillRect/>
          </a:stretch>
        </p:blipFill>
        <p:spPr bwMode="auto">
          <a:xfrm>
            <a:off x="609600" y="402790"/>
            <a:ext cx="4712418" cy="2797610"/>
          </a:xfrm>
          <a:prstGeom prst="rect">
            <a:avLst/>
          </a:prstGeom>
          <a:noFill/>
        </p:spPr>
      </p:pic>
      <p:pic>
        <p:nvPicPr>
          <p:cNvPr id="27650" name="Picture 2" descr="http://www.waynejiang.com/images/sketchbooks/6/618.jpg"/>
          <p:cNvPicPr>
            <a:picLocks noChangeAspect="1" noChangeArrowheads="1"/>
          </p:cNvPicPr>
          <p:nvPr/>
        </p:nvPicPr>
        <p:blipFill>
          <a:blip r:embed="rId3" cstate="print"/>
          <a:srcRect/>
          <a:stretch>
            <a:fillRect/>
          </a:stretch>
        </p:blipFill>
        <p:spPr bwMode="auto">
          <a:xfrm>
            <a:off x="3429000" y="3810000"/>
            <a:ext cx="4924425" cy="2908125"/>
          </a:xfrm>
          <a:prstGeom prst="rect">
            <a:avLst/>
          </a:prstGeom>
          <a:noFill/>
        </p:spPr>
      </p:pic>
      <p:sp>
        <p:nvSpPr>
          <p:cNvPr id="5" name="Content Placeholder 4"/>
          <p:cNvSpPr>
            <a:spLocks noGrp="1"/>
          </p:cNvSpPr>
          <p:nvPr>
            <p:ph idx="4294967295"/>
          </p:nvPr>
        </p:nvSpPr>
        <p:spPr>
          <a:xfrm>
            <a:off x="6019800" y="457200"/>
            <a:ext cx="3124200" cy="5668963"/>
          </a:xfrm>
        </p:spPr>
        <p:txBody>
          <a:bodyPr/>
          <a:lstStyle/>
          <a:p>
            <a:pPr>
              <a:buNone/>
            </a:pPr>
            <a:r>
              <a:rPr lang="en-US" dirty="0" smtClean="0"/>
              <a:t>½ and ½  prime</a:t>
            </a:r>
          </a:p>
          <a:p>
            <a:pPr>
              <a:buNone/>
            </a:pPr>
            <a:endParaRPr lang="en-US" dirty="0" smtClean="0"/>
          </a:p>
          <a:p>
            <a:pPr>
              <a:buNone/>
            </a:pPr>
            <a:r>
              <a:rPr lang="en-US" dirty="0" smtClean="0"/>
              <a:t>Divide paper evenly—prime each side a different color.</a:t>
            </a:r>
            <a:endParaRPr lang="en-US" dirty="0"/>
          </a:p>
        </p:txBody>
      </p:sp>
      <p:sp>
        <p:nvSpPr>
          <p:cNvPr id="6" name="Text Placeholder 5"/>
          <p:cNvSpPr>
            <a:spLocks noGrp="1"/>
          </p:cNvSpPr>
          <p:nvPr>
            <p:ph type="body" sz="half" idx="4294967295"/>
          </p:nvPr>
        </p:nvSpPr>
        <p:spPr>
          <a:xfrm>
            <a:off x="0" y="3733800"/>
            <a:ext cx="3124200" cy="2667000"/>
          </a:xfrm>
        </p:spPr>
        <p:txBody>
          <a:bodyPr>
            <a:normAutofit/>
          </a:bodyPr>
          <a:lstStyle/>
          <a:p>
            <a:pPr>
              <a:buNone/>
            </a:pPr>
            <a:r>
              <a:rPr lang="en-US" sz="2400" dirty="0" smtClean="0"/>
              <a:t>     What assignment would go well on these pages?  Does the division enhance the overall design?</a:t>
            </a:r>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1" descr="http://www.waynejiang.com/images/sketchbooks/1/cover1.jpg"/>
          <p:cNvPicPr>
            <a:picLocks noChangeAspect="1" noChangeArrowheads="1"/>
          </p:cNvPicPr>
          <p:nvPr/>
        </p:nvPicPr>
        <p:blipFill>
          <a:blip r:embed="rId2" cstate="print"/>
          <a:srcRect/>
          <a:stretch>
            <a:fillRect/>
          </a:stretch>
        </p:blipFill>
        <p:spPr bwMode="auto">
          <a:xfrm>
            <a:off x="4495800" y="228600"/>
            <a:ext cx="4238244" cy="6172200"/>
          </a:xfrm>
          <a:prstGeom prst="rect">
            <a:avLst/>
          </a:prstGeom>
          <a:noFill/>
        </p:spPr>
      </p:pic>
      <p:sp>
        <p:nvSpPr>
          <p:cNvPr id="3" name="Title 2"/>
          <p:cNvSpPr>
            <a:spLocks noGrp="1"/>
          </p:cNvSpPr>
          <p:nvPr>
            <p:ph type="title" idx="4294967295"/>
          </p:nvPr>
        </p:nvSpPr>
        <p:spPr>
          <a:xfrm>
            <a:off x="0" y="273050"/>
            <a:ext cx="3008313" cy="1162050"/>
          </a:xfrm>
        </p:spPr>
        <p:txBody>
          <a:bodyPr>
            <a:normAutofit fontScale="90000"/>
          </a:bodyPr>
          <a:lstStyle/>
          <a:p>
            <a:r>
              <a:rPr lang="en-US" dirty="0" smtClean="0"/>
              <a:t>MORNING anyone??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1" descr="http://www.waynejiang.com/images/sketchbooks/2/202.jpg"/>
          <p:cNvPicPr>
            <a:picLocks noChangeAspect="1" noChangeArrowheads="1"/>
          </p:cNvPicPr>
          <p:nvPr/>
        </p:nvPicPr>
        <p:blipFill>
          <a:blip r:embed="rId2" cstate="print"/>
          <a:srcRect/>
          <a:stretch>
            <a:fillRect/>
          </a:stretch>
        </p:blipFill>
        <p:spPr bwMode="auto">
          <a:xfrm>
            <a:off x="228600" y="609600"/>
            <a:ext cx="8431730" cy="54864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1" descr="http://www.waynejiang.com/images/sketchbooks/2/204.jpg"/>
          <p:cNvPicPr>
            <a:picLocks noChangeAspect="1" noChangeArrowheads="1"/>
          </p:cNvPicPr>
          <p:nvPr/>
        </p:nvPicPr>
        <p:blipFill>
          <a:blip r:embed="rId2" cstate="print"/>
          <a:srcRect/>
          <a:stretch>
            <a:fillRect/>
          </a:stretch>
        </p:blipFill>
        <p:spPr bwMode="auto">
          <a:xfrm>
            <a:off x="914400" y="1143000"/>
            <a:ext cx="7702685" cy="4827016"/>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descr="http://www.waynejiang.com/images/sketchbooks/2/207.jpg"/>
          <p:cNvPicPr>
            <a:picLocks noChangeAspect="1" noChangeArrowheads="1"/>
          </p:cNvPicPr>
          <p:nvPr/>
        </p:nvPicPr>
        <p:blipFill>
          <a:blip r:embed="rId2" cstate="print"/>
          <a:srcRect/>
          <a:stretch>
            <a:fillRect/>
          </a:stretch>
        </p:blipFill>
        <p:spPr bwMode="auto">
          <a:xfrm>
            <a:off x="228600" y="381000"/>
            <a:ext cx="8155459" cy="57150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1" descr="http://www.waynejiang.com/images/sketchbooks/3/304.jpg"/>
          <p:cNvPicPr>
            <a:picLocks noChangeAspect="1" noChangeArrowheads="1"/>
          </p:cNvPicPr>
          <p:nvPr/>
        </p:nvPicPr>
        <p:blipFill>
          <a:blip r:embed="rId2" cstate="print"/>
          <a:srcRect/>
          <a:stretch>
            <a:fillRect/>
          </a:stretch>
        </p:blipFill>
        <p:spPr bwMode="auto">
          <a:xfrm>
            <a:off x="64971" y="762000"/>
            <a:ext cx="9079029" cy="5867400"/>
          </a:xfrm>
          <a:prstGeom prst="rect">
            <a:avLst/>
          </a:prstGeom>
          <a:noFill/>
        </p:spPr>
      </p:pic>
      <p:sp>
        <p:nvSpPr>
          <p:cNvPr id="3" name="Title 2"/>
          <p:cNvSpPr>
            <a:spLocks noGrp="1"/>
          </p:cNvSpPr>
          <p:nvPr>
            <p:ph type="title" idx="4294967295"/>
          </p:nvPr>
        </p:nvSpPr>
        <p:spPr>
          <a:xfrm>
            <a:off x="0" y="228600"/>
            <a:ext cx="8229600" cy="381000"/>
          </a:xfrm>
        </p:spPr>
        <p:txBody>
          <a:bodyPr>
            <a:normAutofit fontScale="90000"/>
          </a:bodyPr>
          <a:lstStyle/>
          <a:p>
            <a:r>
              <a:rPr lang="en-US" dirty="0" smtClean="0"/>
              <a:t>So much fun to look at!</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 descr="http://www.waynejiang.com/images/sketchbooks/3/305.jpg"/>
          <p:cNvPicPr>
            <a:picLocks noChangeAspect="1" noChangeArrowheads="1"/>
          </p:cNvPicPr>
          <p:nvPr/>
        </p:nvPicPr>
        <p:blipFill>
          <a:blip r:embed="rId2" cstate="print"/>
          <a:srcRect/>
          <a:stretch>
            <a:fillRect/>
          </a:stretch>
        </p:blipFill>
        <p:spPr bwMode="auto">
          <a:xfrm>
            <a:off x="381000" y="1219200"/>
            <a:ext cx="8587619" cy="5410200"/>
          </a:xfrm>
          <a:prstGeom prst="rect">
            <a:avLst/>
          </a:prstGeom>
          <a:noFill/>
        </p:spPr>
      </p:pic>
      <p:sp>
        <p:nvSpPr>
          <p:cNvPr id="3" name="Title 2"/>
          <p:cNvSpPr>
            <a:spLocks noGrp="1"/>
          </p:cNvSpPr>
          <p:nvPr>
            <p:ph type="title" idx="4294967295"/>
          </p:nvPr>
        </p:nvSpPr>
        <p:spPr>
          <a:xfrm>
            <a:off x="0" y="274638"/>
            <a:ext cx="8229600" cy="1143000"/>
          </a:xfrm>
        </p:spPr>
        <p:txBody>
          <a:bodyPr/>
          <a:lstStyle/>
          <a:p>
            <a:r>
              <a:rPr lang="en-US" dirty="0" smtClean="0"/>
              <a:t>Layer upon layer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1" descr="http://www.waynejiang.com/images/sketchbooks/4/406.jpg"/>
          <p:cNvPicPr>
            <a:picLocks noChangeAspect="1" noChangeArrowheads="1"/>
          </p:cNvPicPr>
          <p:nvPr/>
        </p:nvPicPr>
        <p:blipFill>
          <a:blip r:embed="rId2" cstate="print"/>
          <a:srcRect/>
          <a:stretch>
            <a:fillRect/>
          </a:stretch>
        </p:blipFill>
        <p:spPr bwMode="auto">
          <a:xfrm>
            <a:off x="533400" y="0"/>
            <a:ext cx="4724400" cy="6701649"/>
          </a:xfrm>
          <a:prstGeom prst="rect">
            <a:avLst/>
          </a:prstGeom>
          <a:noFill/>
        </p:spPr>
      </p:pic>
      <p:sp>
        <p:nvSpPr>
          <p:cNvPr id="5" name="Content Placeholder 4"/>
          <p:cNvSpPr>
            <a:spLocks noGrp="1"/>
          </p:cNvSpPr>
          <p:nvPr>
            <p:ph sz="half" idx="4294967295"/>
          </p:nvPr>
        </p:nvSpPr>
        <p:spPr>
          <a:xfrm>
            <a:off x="5486400" y="381000"/>
            <a:ext cx="3657600" cy="6477000"/>
          </a:xfrm>
        </p:spPr>
        <p:txBody>
          <a:bodyPr>
            <a:normAutofit/>
          </a:bodyPr>
          <a:lstStyle/>
          <a:p>
            <a:pPr>
              <a:buNone/>
            </a:pPr>
            <a:r>
              <a:rPr lang="en-US" dirty="0" smtClean="0"/>
              <a:t>Beginning with a traditional sketchbook homework assignment-- </a:t>
            </a:r>
          </a:p>
          <a:p>
            <a:pPr>
              <a:buNone/>
            </a:pPr>
            <a:r>
              <a:rPr lang="en-US" dirty="0" smtClean="0"/>
              <a:t>    the only thing unusual about this is that the artist used a blue pen; it appears to have been dampened at some point.</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1" descr="http://www.waynejiang.com/images/sketchbooks/3/303.jpg"/>
          <p:cNvPicPr>
            <a:picLocks noChangeAspect="1" noChangeArrowheads="1"/>
          </p:cNvPicPr>
          <p:nvPr/>
        </p:nvPicPr>
        <p:blipFill>
          <a:blip r:embed="rId2" cstate="print"/>
          <a:srcRect/>
          <a:stretch>
            <a:fillRect/>
          </a:stretch>
        </p:blipFill>
        <p:spPr bwMode="auto">
          <a:xfrm>
            <a:off x="381000" y="1219200"/>
            <a:ext cx="8347753" cy="4953000"/>
          </a:xfrm>
          <a:prstGeom prst="rect">
            <a:avLst/>
          </a:prstGeom>
          <a:noFill/>
        </p:spPr>
      </p:pic>
      <p:sp>
        <p:nvSpPr>
          <p:cNvPr id="3" name="Title 2"/>
          <p:cNvSpPr>
            <a:spLocks noGrp="1"/>
          </p:cNvSpPr>
          <p:nvPr>
            <p:ph type="title" idx="4294967295"/>
          </p:nvPr>
        </p:nvSpPr>
        <p:spPr>
          <a:xfrm>
            <a:off x="0" y="274638"/>
            <a:ext cx="8229600" cy="1143000"/>
          </a:xfrm>
        </p:spPr>
        <p:txBody>
          <a:bodyPr/>
          <a:lstStyle/>
          <a:p>
            <a:r>
              <a:rPr lang="en-US" dirty="0" smtClean="0"/>
              <a:t>Can you figure this one out?</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Sketchbook Alterations</a:t>
            </a:r>
            <a:endParaRPr lang="en-US" dirty="0"/>
          </a:p>
        </p:txBody>
      </p:sp>
      <p:sp>
        <p:nvSpPr>
          <p:cNvPr id="3" name="Content Placeholder 2"/>
          <p:cNvSpPr>
            <a:spLocks noGrp="1"/>
          </p:cNvSpPr>
          <p:nvPr>
            <p:ph idx="1"/>
          </p:nvPr>
        </p:nvSpPr>
        <p:spPr>
          <a:xfrm>
            <a:off x="228600" y="1447800"/>
            <a:ext cx="8458200" cy="5410200"/>
          </a:xfrm>
        </p:spPr>
        <p:txBody>
          <a:bodyPr>
            <a:normAutofit lnSpcReduction="10000"/>
          </a:bodyPr>
          <a:lstStyle/>
          <a:p>
            <a:pPr>
              <a:buNone/>
            </a:pPr>
            <a:r>
              <a:rPr lang="en-US" dirty="0" smtClean="0"/>
              <a:t>Prepare your sketchbook pages in a variety of creative ways. You do not have to alter each page. Perhaps pick ¼ of the pages and randomly alter them. Here are some suggestions:</a:t>
            </a:r>
          </a:p>
          <a:p>
            <a:pPr>
              <a:buNone/>
            </a:pPr>
            <a:endParaRPr lang="en-US" dirty="0" smtClean="0"/>
          </a:p>
          <a:p>
            <a:pPr marL="514350" indent="-514350">
              <a:buAutoNum type="arabicPeriod"/>
            </a:pPr>
            <a:r>
              <a:rPr lang="en-US" sz="2800" dirty="0" smtClean="0"/>
              <a:t>Paint a wash over one page. Splatter another color over the top of that wash—determine what is just enough.</a:t>
            </a:r>
          </a:p>
          <a:p>
            <a:pPr marL="514350" indent="-514350">
              <a:buAutoNum type="arabicPeriod"/>
            </a:pPr>
            <a:r>
              <a:rPr lang="en-US" sz="2800" dirty="0" smtClean="0"/>
              <a:t>Paint ½ of your page one color, and the other ½  </a:t>
            </a:r>
            <a:r>
              <a:rPr lang="en-US" sz="2800" smtClean="0"/>
              <a:t>another color. Decide </a:t>
            </a:r>
            <a:r>
              <a:rPr lang="en-US" sz="2800" dirty="0" smtClean="0"/>
              <a:t>how to best use the page.</a:t>
            </a:r>
            <a:endParaRPr lang="en-US" sz="2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5719"/>
          </a:xfrm>
        </p:spPr>
        <p:txBody>
          <a:bodyPr>
            <a:normAutofit fontScale="90000"/>
          </a:bodyPr>
          <a:lstStyle/>
          <a:p>
            <a:pPr marL="514350" indent="-514350" algn="l"/>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dirty="0" smtClean="0"/>
              <a:t/>
            </a:r>
            <a:br>
              <a:rPr lang="en-US" dirty="0" smtClean="0"/>
            </a:br>
            <a:endParaRPr lang="en-US" dirty="0"/>
          </a:p>
        </p:txBody>
      </p:sp>
      <p:sp>
        <p:nvSpPr>
          <p:cNvPr id="3" name="Content Placeholder 2"/>
          <p:cNvSpPr>
            <a:spLocks noGrp="1"/>
          </p:cNvSpPr>
          <p:nvPr>
            <p:ph idx="1"/>
          </p:nvPr>
        </p:nvSpPr>
        <p:spPr>
          <a:xfrm>
            <a:off x="228600" y="228600"/>
            <a:ext cx="8458200" cy="6629400"/>
          </a:xfrm>
        </p:spPr>
        <p:txBody>
          <a:bodyPr>
            <a:noAutofit/>
          </a:bodyPr>
          <a:lstStyle/>
          <a:p>
            <a:pPr>
              <a:buAutoNum type="arabicPeriod"/>
            </a:pPr>
            <a:r>
              <a:rPr lang="en-US" sz="1200" dirty="0" smtClean="0"/>
              <a:t>Paint a wash over one page. Splatter another color over the top of that wash—determine what is just enough.</a:t>
            </a:r>
          </a:p>
          <a:p>
            <a:pPr>
              <a:buAutoNum type="arabicPeriod"/>
            </a:pPr>
            <a:r>
              <a:rPr lang="en-US" sz="1200" dirty="0" smtClean="0"/>
              <a:t>Paint a graded wash over your page. You could use analogous colors, black to white, warm to cool, etc.</a:t>
            </a:r>
          </a:p>
          <a:p>
            <a:pPr>
              <a:buAutoNum type="arabicPeriod"/>
            </a:pPr>
            <a:r>
              <a:rPr lang="en-US" sz="1200" dirty="0" smtClean="0"/>
              <a:t>Paint ½ of your page one color, the other half another color. </a:t>
            </a:r>
          </a:p>
          <a:p>
            <a:pPr>
              <a:buAutoNum type="arabicPeriod"/>
            </a:pPr>
            <a:r>
              <a:rPr lang="en-US" sz="1200" dirty="0" smtClean="0"/>
              <a:t>Cut out or draw different size squares all on your pages (perhaps side-by -side pages in your sketchbook). Either paint the squares, the area around the squares, or all of the above.</a:t>
            </a:r>
          </a:p>
          <a:p>
            <a:pPr>
              <a:buFont typeface="Arial" pitchFamily="34" charset="0"/>
              <a:buAutoNum type="arabicPeriod"/>
            </a:pPr>
            <a:r>
              <a:rPr lang="en-US" sz="1200" dirty="0" smtClean="0"/>
              <a:t>Use gesso to prime the surface. Use several tools to scrape, scratch or otherwise alter the surface and add abstractions in color. Use the page as a point of departure for an abstract or realistic piece. Here is an example of possible homework assignment over this ground: </a:t>
            </a:r>
            <a:r>
              <a:rPr lang="en-US" sz="1200" i="1" dirty="0" smtClean="0"/>
              <a:t>On an acrylic ground surface that you prepared, mark off an area in a square or rectangle. Begin to draw detailed, shaded still -life imagery inside the border, over the top of the abstract ground. Make sure the colors and shapes of your abstract ground are well-suited for the imagery you are adding.</a:t>
            </a:r>
          </a:p>
          <a:p>
            <a:pPr>
              <a:buAutoNum type="arabicPeriod"/>
            </a:pPr>
            <a:r>
              <a:rPr lang="en-US" sz="1200" dirty="0" smtClean="0"/>
              <a:t>Draw an elaborate border around the edge of your page. </a:t>
            </a:r>
          </a:p>
          <a:p>
            <a:pPr>
              <a:buAutoNum type="arabicPeriod"/>
            </a:pPr>
            <a:r>
              <a:rPr lang="en-US" sz="1200" dirty="0" smtClean="0"/>
              <a:t>Paste a phone book page/pages, newspaper page, advertisement, or the like to one or more of your pages. You can gesso or paint over any or all areas with some words showing through. </a:t>
            </a:r>
            <a:r>
              <a:rPr lang="en-US" sz="1200" i="1" dirty="0" smtClean="0"/>
              <a:t>Create an image over the top of the prepared surface.  </a:t>
            </a:r>
          </a:p>
          <a:p>
            <a:pPr>
              <a:buAutoNum type="arabicPeriod"/>
            </a:pPr>
            <a:r>
              <a:rPr lang="en-US" sz="1200" dirty="0" smtClean="0"/>
              <a:t>Grab a sponge that is cut up in shapes. Dip the sponge in tempera or acrylic. Sponge a pattern on your page to serve as a ground.</a:t>
            </a:r>
          </a:p>
          <a:p>
            <a:pPr>
              <a:buAutoNum type="arabicPeriod"/>
            </a:pPr>
            <a:r>
              <a:rPr lang="en-US" sz="1200" dirty="0" smtClean="0"/>
              <a:t>Apply color to the top of your page. Let it run down the page at an uneven page. </a:t>
            </a:r>
          </a:p>
          <a:p>
            <a:pPr>
              <a:buAutoNum type="arabicPeriod"/>
            </a:pPr>
            <a:r>
              <a:rPr lang="en-US" sz="1200" dirty="0" smtClean="0"/>
              <a:t>Try the method in #9, except start with a light wash of yellow. Before it is dry, drip another color, such as green or blue, over the yellow and let them blend as they drip.</a:t>
            </a:r>
          </a:p>
          <a:p>
            <a:pPr>
              <a:buAutoNum type="arabicPeriod"/>
            </a:pPr>
            <a:r>
              <a:rPr lang="en-US" sz="1200" dirty="0" smtClean="0"/>
              <a:t>Tone your paper with all one color family. Create a sense of depth within the color.  Add a warm wash over the top of one area—making sure the warm wash is in one of the intersections on a rule of third’s grid.</a:t>
            </a:r>
          </a:p>
          <a:p>
            <a:pPr>
              <a:buAutoNum type="arabicPeriod"/>
            </a:pPr>
            <a:r>
              <a:rPr lang="en-US" sz="1200" dirty="0" smtClean="0"/>
              <a:t>Draw a rule of 3</a:t>
            </a:r>
            <a:r>
              <a:rPr lang="en-US" sz="1200" baseline="30000" dirty="0" smtClean="0"/>
              <a:t>rd</a:t>
            </a:r>
            <a:r>
              <a:rPr lang="en-US" sz="1200" dirty="0" smtClean="0"/>
              <a:t>’s grid over your paper in red. Leave it there and draw over it, like that is part of the picture.</a:t>
            </a:r>
          </a:p>
          <a:p>
            <a:pPr>
              <a:buAutoNum type="arabicPeriod"/>
            </a:pPr>
            <a:r>
              <a:rPr lang="en-US" sz="1200" dirty="0" smtClean="0"/>
              <a:t>Tone your paper in reds. </a:t>
            </a:r>
            <a:r>
              <a:rPr lang="en-US" sz="1200" i="1" dirty="0" smtClean="0"/>
              <a:t>Draw or paint over the top of the red ground with pastels , paint, color pencils, charcoal or any combination of media. Leave a red border peeking around most of your drawing, but do not allow it to be uniform. Let the red border be alternately lost and found.</a:t>
            </a:r>
          </a:p>
          <a:p>
            <a:pPr>
              <a:buAutoNum type="arabicPeriod"/>
            </a:pPr>
            <a:r>
              <a:rPr lang="en-US" sz="1200" dirty="0" smtClean="0"/>
              <a:t>Draw a lot of different sized circles on your page with pencil. </a:t>
            </a:r>
            <a:r>
              <a:rPr lang="en-US" sz="1200" i="1" dirty="0" smtClean="0"/>
              <a:t>Draw an image over the top of them but enlarge the area you are viewing if the circle is big, and shrink the area if the circle is small. Erase all unwanted circles (if you don’t use them).</a:t>
            </a:r>
          </a:p>
          <a:p>
            <a:pPr>
              <a:buAutoNum type="arabicPeriod"/>
            </a:pPr>
            <a:r>
              <a:rPr lang="en-US" sz="1200" dirty="0" smtClean="0"/>
              <a:t>Tear pictures or fonts, words, etc. out of a magazine. Paste them in interesting places on your page. </a:t>
            </a:r>
            <a:r>
              <a:rPr lang="en-US" sz="1200" i="1" dirty="0" smtClean="0"/>
              <a:t>Work them into the image in a way that enhances the work.</a:t>
            </a:r>
          </a:p>
          <a:p>
            <a:pPr>
              <a:buAutoNum type="arabicPeriod"/>
            </a:pPr>
            <a:r>
              <a:rPr lang="en-US" sz="1200" dirty="0" smtClean="0"/>
              <a:t>Fill an envelope with all kinds of worlds, images, fonts and so forth. Keep them in the back of your sketchbook to use when you feel they will enhance a work of art.</a:t>
            </a:r>
          </a:p>
          <a:p>
            <a:pPr>
              <a:buAutoNum type="arabicPeriod"/>
            </a:pPr>
            <a:r>
              <a:rPr lang="en-US" sz="1200" dirty="0" smtClean="0"/>
              <a:t>Draw a loopy line over the top of your page. Leave it there and forget about it. </a:t>
            </a:r>
            <a:r>
              <a:rPr lang="en-US" sz="1200" i="1" dirty="0" smtClean="0"/>
              <a:t>Draw a simple still life over the top. Decide which areas to color in, and with what colors, when you are finished. Watercolor works well for this assignment.</a:t>
            </a:r>
          </a:p>
          <a:p>
            <a:pPr marL="514350" indent="-514350">
              <a:buAutoNum type="arabicPeriod" startAt="8"/>
            </a:pPr>
            <a:endParaRPr lang="en-US" sz="1200" dirty="0" smtClean="0"/>
          </a:p>
          <a:p>
            <a:pPr marL="514350" indent="-514350">
              <a:buAutoNum type="arabicPeriod" startAt="8"/>
            </a:pPr>
            <a:endParaRPr lang="en-US" sz="1200" dirty="0" smtClean="0"/>
          </a:p>
          <a:p>
            <a:pPr>
              <a:buNone/>
            </a:pPr>
            <a:endParaRPr lang="en-US"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descr="http://www.waynejiang.com/images/sketchbooks/5/5028.jpg"/>
          <p:cNvPicPr>
            <a:picLocks noChangeAspect="1" noChangeArrowheads="1"/>
          </p:cNvPicPr>
          <p:nvPr/>
        </p:nvPicPr>
        <p:blipFill>
          <a:blip r:embed="rId2" cstate="print"/>
          <a:srcRect/>
          <a:stretch>
            <a:fillRect/>
          </a:stretch>
        </p:blipFill>
        <p:spPr bwMode="auto">
          <a:xfrm>
            <a:off x="304800" y="228600"/>
            <a:ext cx="4800600" cy="6379535"/>
          </a:xfrm>
          <a:prstGeom prst="rect">
            <a:avLst/>
          </a:prstGeom>
          <a:noFill/>
        </p:spPr>
      </p:pic>
      <p:sp>
        <p:nvSpPr>
          <p:cNvPr id="5" name="Content Placeholder 4"/>
          <p:cNvSpPr>
            <a:spLocks noGrp="1"/>
          </p:cNvSpPr>
          <p:nvPr>
            <p:ph sz="half" idx="4294967295"/>
          </p:nvPr>
        </p:nvSpPr>
        <p:spPr>
          <a:xfrm>
            <a:off x="5638800" y="762000"/>
            <a:ext cx="3505200" cy="5364163"/>
          </a:xfrm>
        </p:spPr>
        <p:txBody>
          <a:bodyPr/>
          <a:lstStyle/>
          <a:p>
            <a:pPr>
              <a:buNone/>
            </a:pPr>
            <a:r>
              <a:rPr lang="en-US" dirty="0" smtClean="0"/>
              <a:t>    Here you have a traditional drawing assignment created on pre-toned page—this surface is interesting and accepts several media readily.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 descr="http://www.waynejiang.com/images/sketchbooks/7/6-34.jpg"/>
          <p:cNvPicPr>
            <a:picLocks noChangeAspect="1" noChangeArrowheads="1"/>
          </p:cNvPicPr>
          <p:nvPr/>
        </p:nvPicPr>
        <p:blipFill>
          <a:blip r:embed="rId2" cstate="print"/>
          <a:srcRect/>
          <a:stretch>
            <a:fillRect/>
          </a:stretch>
        </p:blipFill>
        <p:spPr bwMode="auto">
          <a:xfrm>
            <a:off x="0" y="0"/>
            <a:ext cx="4114800" cy="6610120"/>
          </a:xfrm>
          <a:prstGeom prst="rect">
            <a:avLst/>
          </a:prstGeom>
          <a:noFill/>
        </p:spPr>
      </p:pic>
      <p:sp>
        <p:nvSpPr>
          <p:cNvPr id="5" name="Content Placeholder 4"/>
          <p:cNvSpPr>
            <a:spLocks noGrp="1"/>
          </p:cNvSpPr>
          <p:nvPr>
            <p:ph sz="half" idx="4294967295"/>
          </p:nvPr>
        </p:nvSpPr>
        <p:spPr>
          <a:xfrm>
            <a:off x="4648200" y="1066800"/>
            <a:ext cx="4495800" cy="5059363"/>
          </a:xfrm>
        </p:spPr>
        <p:txBody>
          <a:bodyPr/>
          <a:lstStyle/>
          <a:p>
            <a:pPr>
              <a:buNone/>
            </a:pPr>
            <a:r>
              <a:rPr lang="en-US" dirty="0" smtClean="0"/>
              <a:t>Some toning of the surface took place here—the image has been created entirely in a magenta red pen.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 descr="http://www.waynejiang.com/images/sketchbooks/7/79.jpg"/>
          <p:cNvPicPr>
            <a:picLocks noChangeAspect="1" noChangeArrowheads="1"/>
          </p:cNvPicPr>
          <p:nvPr/>
        </p:nvPicPr>
        <p:blipFill>
          <a:blip r:embed="rId2" cstate="print"/>
          <a:srcRect/>
          <a:stretch>
            <a:fillRect/>
          </a:stretch>
        </p:blipFill>
        <p:spPr bwMode="auto">
          <a:xfrm>
            <a:off x="609600" y="1828800"/>
            <a:ext cx="3000375" cy="4800600"/>
          </a:xfrm>
          <a:prstGeom prst="rect">
            <a:avLst/>
          </a:prstGeom>
          <a:noFill/>
        </p:spPr>
      </p:pic>
      <p:pic>
        <p:nvPicPr>
          <p:cNvPr id="31746" name="Picture 2" descr="http://www.waynejiang.com/images/sketchbooks/7/98.jpg"/>
          <p:cNvPicPr>
            <a:picLocks noChangeAspect="1" noChangeArrowheads="1"/>
          </p:cNvPicPr>
          <p:nvPr/>
        </p:nvPicPr>
        <p:blipFill>
          <a:blip r:embed="rId3" cstate="print"/>
          <a:srcRect/>
          <a:stretch>
            <a:fillRect/>
          </a:stretch>
        </p:blipFill>
        <p:spPr bwMode="auto">
          <a:xfrm>
            <a:off x="5105400" y="762000"/>
            <a:ext cx="3657600" cy="6096000"/>
          </a:xfrm>
          <a:prstGeom prst="rect">
            <a:avLst/>
          </a:prstGeom>
          <a:noFill/>
        </p:spPr>
      </p:pic>
      <p:sp>
        <p:nvSpPr>
          <p:cNvPr id="10" name="TextBox 9"/>
          <p:cNvSpPr txBox="1"/>
          <p:nvPr/>
        </p:nvSpPr>
        <p:spPr>
          <a:xfrm>
            <a:off x="457200" y="228600"/>
            <a:ext cx="4343399" cy="1200329"/>
          </a:xfrm>
          <a:prstGeom prst="rect">
            <a:avLst/>
          </a:prstGeom>
          <a:noFill/>
        </p:spPr>
        <p:txBody>
          <a:bodyPr wrap="square" rtlCol="0">
            <a:spAutoFit/>
          </a:bodyPr>
          <a:lstStyle/>
          <a:p>
            <a:r>
              <a:rPr lang="en-US" sz="2400" dirty="0" smtClean="0"/>
              <a:t>Both of these images are from the same sketchbook but employ different approaches.</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 descr="http://www.waynejiang.com/images/sketchbooks/4/420.jpg"/>
          <p:cNvPicPr>
            <a:picLocks noChangeAspect="1" noChangeArrowheads="1"/>
          </p:cNvPicPr>
          <p:nvPr/>
        </p:nvPicPr>
        <p:blipFill>
          <a:blip r:embed="rId2" cstate="print"/>
          <a:srcRect/>
          <a:stretch>
            <a:fillRect/>
          </a:stretch>
        </p:blipFill>
        <p:spPr bwMode="auto">
          <a:xfrm>
            <a:off x="609601" y="1165167"/>
            <a:ext cx="7772400" cy="5464233"/>
          </a:xfrm>
          <a:prstGeom prst="rect">
            <a:avLst/>
          </a:prstGeom>
          <a:noFill/>
        </p:spPr>
      </p:pic>
      <p:sp>
        <p:nvSpPr>
          <p:cNvPr id="3" name="Title 2"/>
          <p:cNvSpPr>
            <a:spLocks noGrp="1"/>
          </p:cNvSpPr>
          <p:nvPr>
            <p:ph type="title" idx="4294967295"/>
          </p:nvPr>
        </p:nvSpPr>
        <p:spPr>
          <a:xfrm>
            <a:off x="152400" y="274638"/>
            <a:ext cx="8991600" cy="792162"/>
          </a:xfrm>
        </p:spPr>
        <p:txBody>
          <a:bodyPr>
            <a:noAutofit/>
          </a:bodyPr>
          <a:lstStyle/>
          <a:p>
            <a:r>
              <a:rPr lang="en-US" sz="4000" dirty="0" smtClean="0"/>
              <a:t>How do you think the artist approached this page?</a:t>
            </a:r>
            <a:endParaRPr lang="en-US" sz="4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descr="http://www.waynejiang.com/images/sketchbooks/4/404.jpg"/>
          <p:cNvPicPr>
            <a:picLocks noChangeAspect="1" noChangeArrowheads="1"/>
          </p:cNvPicPr>
          <p:nvPr/>
        </p:nvPicPr>
        <p:blipFill>
          <a:blip r:embed="rId2" cstate="print"/>
          <a:srcRect/>
          <a:stretch>
            <a:fillRect/>
          </a:stretch>
        </p:blipFill>
        <p:spPr bwMode="auto">
          <a:xfrm>
            <a:off x="990600" y="1371600"/>
            <a:ext cx="7086600" cy="5153891"/>
          </a:xfrm>
          <a:prstGeom prst="rect">
            <a:avLst/>
          </a:prstGeom>
          <a:noFill/>
        </p:spPr>
      </p:pic>
      <p:sp>
        <p:nvSpPr>
          <p:cNvPr id="3" name="Title 2"/>
          <p:cNvSpPr>
            <a:spLocks noGrp="1"/>
          </p:cNvSpPr>
          <p:nvPr>
            <p:ph type="title" idx="4294967295"/>
          </p:nvPr>
        </p:nvSpPr>
        <p:spPr>
          <a:xfrm>
            <a:off x="0" y="274638"/>
            <a:ext cx="8229600" cy="1143000"/>
          </a:xfrm>
        </p:spPr>
        <p:txBody>
          <a:bodyPr/>
          <a:lstStyle/>
          <a:p>
            <a:r>
              <a:rPr lang="en-US" dirty="0" smtClean="0"/>
              <a:t>What came first, drawing or color?</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 descr="http://www.waynejiang.com/images/sketchbooks/4/405.jpg"/>
          <p:cNvPicPr>
            <a:picLocks noChangeAspect="1" noChangeArrowheads="1"/>
          </p:cNvPicPr>
          <p:nvPr/>
        </p:nvPicPr>
        <p:blipFill>
          <a:blip r:embed="rId2" cstate="print"/>
          <a:srcRect/>
          <a:stretch>
            <a:fillRect/>
          </a:stretch>
        </p:blipFill>
        <p:spPr bwMode="auto">
          <a:xfrm>
            <a:off x="304800" y="685800"/>
            <a:ext cx="8492289" cy="58674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TotalTime>
  <Words>1216</Words>
  <Application>Microsoft Office PowerPoint</Application>
  <PresentationFormat>On-screen Show (4:3)</PresentationFormat>
  <Paragraphs>64</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Sketchbook Ideas</vt:lpstr>
      <vt:lpstr>PowerPoint Presentation</vt:lpstr>
      <vt:lpstr>PowerPoint Presentation</vt:lpstr>
      <vt:lpstr>PowerPoint Presentation</vt:lpstr>
      <vt:lpstr>PowerPoint Presentation</vt:lpstr>
      <vt:lpstr>PowerPoint Presentation</vt:lpstr>
      <vt:lpstr>How do you think the artist approached this page?</vt:lpstr>
      <vt:lpstr>What came first, drawing or color?</vt:lpstr>
      <vt:lpstr>PowerPoint Presentation</vt:lpstr>
      <vt:lpstr>Painterly approach to subject matter</vt:lpstr>
      <vt:lpstr>PowerPoint Presentation</vt:lpstr>
      <vt:lpstr>Leaves you wondering what the next square will, or should have been…</vt:lpstr>
      <vt:lpstr>Paste newspaper, phone book page, or a magazine page on your surface. Prime it with color. Draw over the top and focus on one area of special interest.   The words in the background may or may not relate to the image.</vt:lpstr>
      <vt:lpstr>PowerPoint Presentation</vt:lpstr>
      <vt:lpstr> What color schemes has the artist experimented with?</vt:lpstr>
      <vt:lpstr>Sketching with paint, drawing over the top with another media…</vt:lpstr>
      <vt:lpstr>PowerPoint Presentation</vt:lpstr>
      <vt:lpstr>Just draw what you see! It is that easy.</vt:lpstr>
      <vt:lpstr>Altered pages featuring observations of a particular moment:</vt:lpstr>
      <vt:lpstr>PowerPoint Presentation</vt:lpstr>
      <vt:lpstr>PowerPoint Presentation</vt:lpstr>
      <vt:lpstr>PowerPoint Presentation</vt:lpstr>
      <vt:lpstr>PowerPoint Presentation</vt:lpstr>
      <vt:lpstr>MORNING anyone??</vt:lpstr>
      <vt:lpstr>PowerPoint Presentation</vt:lpstr>
      <vt:lpstr>PowerPoint Presentation</vt:lpstr>
      <vt:lpstr>PowerPoint Presentation</vt:lpstr>
      <vt:lpstr>So much fun to look at!</vt:lpstr>
      <vt:lpstr>Layer upon layer</vt:lpstr>
      <vt:lpstr>Can you figure this one out?</vt:lpstr>
      <vt:lpstr>Sketchbook Alterations</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Theresa Mays</dc:creator>
  <cp:lastModifiedBy>Windows User</cp:lastModifiedBy>
  <cp:revision>23</cp:revision>
  <dcterms:created xsi:type="dcterms:W3CDTF">2009-08-14T01:03:08Z</dcterms:created>
  <dcterms:modified xsi:type="dcterms:W3CDTF">2011-08-21T14:31:51Z</dcterms:modified>
</cp:coreProperties>
</file>